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0" r:id="rId4"/>
    <p:sldId id="293" r:id="rId5"/>
    <p:sldId id="292" r:id="rId6"/>
    <p:sldId id="291" r:id="rId7"/>
    <p:sldId id="300" r:id="rId8"/>
    <p:sldId id="302" r:id="rId9"/>
    <p:sldId id="303" r:id="rId10"/>
    <p:sldId id="304" r:id="rId11"/>
    <p:sldId id="308" r:id="rId12"/>
    <p:sldId id="285" r:id="rId13"/>
    <p:sldId id="309" r:id="rId14"/>
    <p:sldId id="294" r:id="rId15"/>
    <p:sldId id="296" r:id="rId16"/>
    <p:sldId id="260" r:id="rId17"/>
    <p:sldId id="299" r:id="rId18"/>
    <p:sldId id="297" r:id="rId19"/>
    <p:sldId id="305" r:id="rId20"/>
    <p:sldId id="306" r:id="rId21"/>
    <p:sldId id="307" r:id="rId22"/>
    <p:sldId id="289" r:id="rId23"/>
    <p:sldId id="261" r:id="rId24"/>
    <p:sldId id="298" r:id="rId25"/>
    <p:sldId id="301" r:id="rId26"/>
    <p:sldId id="273" r:id="rId27"/>
    <p:sldId id="274" r:id="rId28"/>
    <p:sldId id="277" r:id="rId29"/>
    <p:sldId id="281" r:id="rId3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D2AAF-4DCF-4CD6-BAF4-F471510E0388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106E1-0749-4D77-8E43-061F146E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106E1-0749-4D77-8E43-061F146E8B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spc="-5" dirty="0"/>
              <a:t>Halal</a:t>
            </a:r>
            <a:r>
              <a:rPr spc="5" dirty="0"/>
              <a:t> </a:t>
            </a:r>
            <a:r>
              <a:rPr spc="-5" dirty="0"/>
              <a:t>Indonesia-BPJPH</a:t>
            </a:r>
            <a:r>
              <a:rPr spc="-55" dirty="0"/>
              <a:t> </a:t>
            </a:r>
            <a:r>
              <a:rPr spc="5" dirty="0"/>
              <a:t>Kemenag</a:t>
            </a:r>
            <a:r>
              <a:rPr spc="-65" dirty="0"/>
              <a:t> </a:t>
            </a:r>
            <a:r>
              <a:rPr dirty="0"/>
              <a:t>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dirty="0"/>
              <a:t>bpjphkemenag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8496A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spc="-5" dirty="0"/>
              <a:t>Halal</a:t>
            </a:r>
            <a:r>
              <a:rPr spc="5" dirty="0"/>
              <a:t> </a:t>
            </a:r>
            <a:r>
              <a:rPr spc="-5" dirty="0"/>
              <a:t>Indonesia-BPJPH</a:t>
            </a:r>
            <a:r>
              <a:rPr spc="-55" dirty="0"/>
              <a:t> </a:t>
            </a:r>
            <a:r>
              <a:rPr spc="5" dirty="0"/>
              <a:t>Kemenag</a:t>
            </a:r>
            <a:r>
              <a:rPr spc="-65" dirty="0"/>
              <a:t> </a:t>
            </a:r>
            <a:r>
              <a:rPr dirty="0"/>
              <a:t>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dirty="0"/>
              <a:t>bpjphkemenag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8496A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spc="-5" dirty="0"/>
              <a:t>Halal</a:t>
            </a:r>
            <a:r>
              <a:rPr spc="5" dirty="0"/>
              <a:t> </a:t>
            </a:r>
            <a:r>
              <a:rPr spc="-5" dirty="0"/>
              <a:t>Indonesia-BPJPH</a:t>
            </a:r>
            <a:r>
              <a:rPr spc="-55" dirty="0"/>
              <a:t> </a:t>
            </a:r>
            <a:r>
              <a:rPr spc="5" dirty="0"/>
              <a:t>Kemenag</a:t>
            </a:r>
            <a:r>
              <a:rPr spc="-65" dirty="0"/>
              <a:t> </a:t>
            </a:r>
            <a:r>
              <a:rPr dirty="0"/>
              <a:t>RI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dirty="0"/>
              <a:t>bpjphkemenag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8496A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spc="-5" dirty="0"/>
              <a:t>Halal</a:t>
            </a:r>
            <a:r>
              <a:rPr spc="5" dirty="0"/>
              <a:t> </a:t>
            </a:r>
            <a:r>
              <a:rPr spc="-5" dirty="0"/>
              <a:t>Indonesia-BPJPH</a:t>
            </a:r>
            <a:r>
              <a:rPr spc="-55" dirty="0"/>
              <a:t> </a:t>
            </a:r>
            <a:r>
              <a:rPr spc="5" dirty="0"/>
              <a:t>Kemenag</a:t>
            </a:r>
            <a:r>
              <a:rPr spc="-65" dirty="0"/>
              <a:t> </a:t>
            </a:r>
            <a:r>
              <a:rPr dirty="0"/>
              <a:t>RI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dirty="0"/>
              <a:t>bpjphkemenag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spc="-5" dirty="0"/>
              <a:t>Halal</a:t>
            </a:r>
            <a:r>
              <a:rPr spc="5" dirty="0"/>
              <a:t> </a:t>
            </a:r>
            <a:r>
              <a:rPr spc="-5" dirty="0"/>
              <a:t>Indonesia-BPJPH</a:t>
            </a:r>
            <a:r>
              <a:rPr spc="-55" dirty="0"/>
              <a:t> </a:t>
            </a:r>
            <a:r>
              <a:rPr spc="5" dirty="0"/>
              <a:t>Kemenag</a:t>
            </a:r>
            <a:r>
              <a:rPr spc="-65" dirty="0"/>
              <a:t> </a:t>
            </a:r>
            <a:r>
              <a:rPr dirty="0"/>
              <a:t>RI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dirty="0"/>
              <a:t>bpjphkemenag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9230" y="300354"/>
            <a:ext cx="10273538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8496A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509" y="2207831"/>
            <a:ext cx="11142980" cy="296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570084" y="6603610"/>
            <a:ext cx="2303779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spc="-5" dirty="0"/>
              <a:t>Halal</a:t>
            </a:r>
            <a:r>
              <a:rPr spc="5" dirty="0"/>
              <a:t> </a:t>
            </a:r>
            <a:r>
              <a:rPr spc="-5" dirty="0"/>
              <a:t>Indonesia-BPJPH</a:t>
            </a:r>
            <a:r>
              <a:rPr spc="-55" dirty="0"/>
              <a:t> </a:t>
            </a:r>
            <a:r>
              <a:rPr spc="5" dirty="0"/>
              <a:t>Kemenag</a:t>
            </a:r>
            <a:r>
              <a:rPr spc="-65" dirty="0"/>
              <a:t> </a:t>
            </a:r>
            <a:r>
              <a:rPr dirty="0"/>
              <a:t>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49619" y="6603610"/>
            <a:ext cx="950595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320"/>
              </a:lnSpc>
            </a:pPr>
            <a:r>
              <a:rPr dirty="0"/>
              <a:t>bpjphkemenag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halal.go.id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lal.go.id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bpjph.halal.go.id/detail/tentang-bpjph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hyperlink" Target="http://www.halal.go.id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msbl.halal.go.id/uploads/KMA_748_tahun_2021_search_Jenis_Produk_yg_Wajib_Bersertifikat_Halal_84a17323b7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halal.go.id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halal.go.id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halal.go.id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halal.go.id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hyperlink" Target="http://www.halal.go.i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0" y="911064"/>
            <a:ext cx="7606665" cy="16221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484"/>
              </a:spcBef>
            </a:pPr>
            <a:r>
              <a:rPr lang="en-US" sz="3600" b="1" spc="-105" dirty="0" err="1">
                <a:solidFill>
                  <a:srgbClr val="006FC0"/>
                </a:solidFill>
                <a:latin typeface="Tahoma"/>
                <a:cs typeface="Tahoma"/>
              </a:rPr>
              <a:t>Regulasi</a:t>
            </a:r>
            <a:r>
              <a:rPr lang="en-US" sz="3600" b="1" spc="-10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n-US" sz="3600" b="1" spc="-105" dirty="0" err="1">
                <a:solidFill>
                  <a:srgbClr val="006FC0"/>
                </a:solidFill>
                <a:latin typeface="Tahoma"/>
                <a:cs typeface="Tahoma"/>
              </a:rPr>
              <a:t>Jaminan</a:t>
            </a:r>
            <a:r>
              <a:rPr lang="en-US" sz="3600" b="1" spc="-10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lang="en-US" sz="3600" b="1" spc="-105" dirty="0" err="1">
                <a:solidFill>
                  <a:srgbClr val="006FC0"/>
                </a:solidFill>
                <a:latin typeface="Tahoma"/>
                <a:cs typeface="Tahoma"/>
              </a:rPr>
              <a:t>Produk</a:t>
            </a:r>
            <a:r>
              <a:rPr lang="en-US" sz="3600" b="1" spc="-105" dirty="0">
                <a:solidFill>
                  <a:srgbClr val="006FC0"/>
                </a:solidFill>
                <a:latin typeface="Tahoma"/>
                <a:cs typeface="Tahoma"/>
              </a:rPr>
              <a:t> Halal (JPH) </a:t>
            </a:r>
            <a:r>
              <a:rPr lang="en-US" sz="3600" b="1" spc="-105" dirty="0" err="1">
                <a:solidFill>
                  <a:srgbClr val="006FC0"/>
                </a:solidFill>
                <a:latin typeface="Tahoma"/>
                <a:cs typeface="Tahoma"/>
              </a:rPr>
              <a:t>dalam</a:t>
            </a:r>
            <a:endParaRPr lang="en-US" sz="3600" b="1" spc="-105" dirty="0">
              <a:solidFill>
                <a:srgbClr val="006FC0"/>
              </a:solidFill>
              <a:latin typeface="Tahoma"/>
              <a:cs typeface="Tahoma"/>
            </a:endParaRPr>
          </a:p>
          <a:p>
            <a:pPr marL="12065" marR="5080" indent="-635" algn="ctr">
              <a:lnSpc>
                <a:spcPct val="90000"/>
              </a:lnSpc>
              <a:spcBef>
                <a:spcPts val="484"/>
              </a:spcBef>
            </a:pPr>
            <a:r>
              <a:rPr lang="en-US" sz="3600" b="1" spc="-105" dirty="0">
                <a:solidFill>
                  <a:srgbClr val="006FC0"/>
                </a:solidFill>
                <a:latin typeface="Tahoma"/>
                <a:cs typeface="Tahoma"/>
              </a:rPr>
              <a:t>Halal Value Chain Daerah</a:t>
            </a:r>
            <a:endParaRPr sz="3600"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740" y="3226068"/>
            <a:ext cx="11986260" cy="3632200"/>
            <a:chOff x="205740" y="3226068"/>
            <a:chExt cx="11986260" cy="3632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1317" y="3226068"/>
              <a:ext cx="7090682" cy="36319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5740" y="6418580"/>
              <a:ext cx="7249159" cy="439420"/>
            </a:xfrm>
            <a:custGeom>
              <a:avLst/>
              <a:gdLst/>
              <a:ahLst/>
              <a:cxnLst/>
              <a:rect l="l" t="t" r="r" b="b"/>
              <a:pathLst>
                <a:path w="7249159" h="439420">
                  <a:moveTo>
                    <a:pt x="6736968" y="0"/>
                  </a:moveTo>
                  <a:lnTo>
                    <a:pt x="512241" y="0"/>
                  </a:lnTo>
                  <a:lnTo>
                    <a:pt x="456427" y="2272"/>
                  </a:lnTo>
                  <a:lnTo>
                    <a:pt x="402353" y="8933"/>
                  </a:lnTo>
                  <a:lnTo>
                    <a:pt x="350333" y="19746"/>
                  </a:lnTo>
                  <a:lnTo>
                    <a:pt x="300678" y="34475"/>
                  </a:lnTo>
                  <a:lnTo>
                    <a:pt x="253702" y="52883"/>
                  </a:lnTo>
                  <a:lnTo>
                    <a:pt x="209717" y="74734"/>
                  </a:lnTo>
                  <a:lnTo>
                    <a:pt x="169035" y="99792"/>
                  </a:lnTo>
                  <a:lnTo>
                    <a:pt x="131970" y="127821"/>
                  </a:lnTo>
                  <a:lnTo>
                    <a:pt x="98832" y="158584"/>
                  </a:lnTo>
                  <a:lnTo>
                    <a:pt x="69935" y="191845"/>
                  </a:lnTo>
                  <a:lnTo>
                    <a:pt x="45592" y="227367"/>
                  </a:lnTo>
                  <a:lnTo>
                    <a:pt x="26114" y="264915"/>
                  </a:lnTo>
                  <a:lnTo>
                    <a:pt x="11814" y="304253"/>
                  </a:lnTo>
                  <a:lnTo>
                    <a:pt x="3005" y="345143"/>
                  </a:lnTo>
                  <a:lnTo>
                    <a:pt x="0" y="387350"/>
                  </a:lnTo>
                  <a:lnTo>
                    <a:pt x="3005" y="429556"/>
                  </a:lnTo>
                  <a:lnTo>
                    <a:pt x="5130" y="439420"/>
                  </a:lnTo>
                  <a:lnTo>
                    <a:pt x="7244028" y="439420"/>
                  </a:lnTo>
                  <a:lnTo>
                    <a:pt x="7246153" y="429556"/>
                  </a:lnTo>
                  <a:lnTo>
                    <a:pt x="7249159" y="387350"/>
                  </a:lnTo>
                  <a:lnTo>
                    <a:pt x="7246153" y="345143"/>
                  </a:lnTo>
                  <a:lnTo>
                    <a:pt x="7237344" y="304253"/>
                  </a:lnTo>
                  <a:lnTo>
                    <a:pt x="7223043" y="264915"/>
                  </a:lnTo>
                  <a:lnTo>
                    <a:pt x="7203564" y="227367"/>
                  </a:lnTo>
                  <a:lnTo>
                    <a:pt x="7179220" y="191845"/>
                  </a:lnTo>
                  <a:lnTo>
                    <a:pt x="7150323" y="158584"/>
                  </a:lnTo>
                  <a:lnTo>
                    <a:pt x="7117186" y="127821"/>
                  </a:lnTo>
                  <a:lnTo>
                    <a:pt x="7080121" y="99792"/>
                  </a:lnTo>
                  <a:lnTo>
                    <a:pt x="7039442" y="74734"/>
                  </a:lnTo>
                  <a:lnTo>
                    <a:pt x="6995461" y="52883"/>
                  </a:lnTo>
                  <a:lnTo>
                    <a:pt x="6948490" y="34475"/>
                  </a:lnTo>
                  <a:lnTo>
                    <a:pt x="6898843" y="19746"/>
                  </a:lnTo>
                  <a:lnTo>
                    <a:pt x="6846832" y="8933"/>
                  </a:lnTo>
                  <a:lnTo>
                    <a:pt x="6792769" y="2272"/>
                  </a:lnTo>
                  <a:lnTo>
                    <a:pt x="6736968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57596" y="97194"/>
            <a:ext cx="316966" cy="5692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2489" y="6585584"/>
            <a:ext cx="101790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halal.indonesia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6366" y="6585584"/>
            <a:ext cx="103886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bpjphkemenag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5896" y="6591300"/>
            <a:ext cx="107632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30" dirty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www.halal.go.id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8075" y="6585584"/>
            <a:ext cx="22891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20" dirty="0">
                <a:solidFill>
                  <a:srgbClr val="FFFFFF"/>
                </a:solidFill>
                <a:latin typeface="Tahoma"/>
                <a:cs typeface="Tahoma"/>
              </a:rPr>
              <a:t>Halal</a:t>
            </a:r>
            <a:r>
              <a:rPr sz="1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Tahoma"/>
                <a:cs typeface="Tahoma"/>
              </a:rPr>
              <a:t>Indonesia-BPJPH</a:t>
            </a:r>
            <a:r>
              <a:rPr sz="10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Tahoma"/>
                <a:cs typeface="Tahoma"/>
              </a:rPr>
              <a:t>Kemenag</a:t>
            </a:r>
            <a:r>
              <a:rPr sz="105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75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5420" y="2712331"/>
            <a:ext cx="6291580" cy="4145667"/>
            <a:chOff x="185420" y="2712331"/>
            <a:chExt cx="6291580" cy="4145667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20" y="6398260"/>
              <a:ext cx="2120900" cy="4597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6740" y="6416038"/>
              <a:ext cx="1917700" cy="4419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860" y="2712331"/>
              <a:ext cx="6192140" cy="368592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0" y="114300"/>
            <a:ext cx="2362200" cy="647700"/>
            <a:chOff x="0" y="114300"/>
            <a:chExt cx="2362200" cy="647700"/>
          </a:xfrm>
        </p:grpSpPr>
        <p:sp>
          <p:nvSpPr>
            <p:cNvPr id="16" name="object 16"/>
            <p:cNvSpPr/>
            <p:nvPr/>
          </p:nvSpPr>
          <p:spPr>
            <a:xfrm>
              <a:off x="0" y="114300"/>
              <a:ext cx="2362200" cy="647700"/>
            </a:xfrm>
            <a:custGeom>
              <a:avLst/>
              <a:gdLst/>
              <a:ahLst/>
              <a:cxnLst/>
              <a:rect l="l" t="t" r="r" b="b"/>
              <a:pathLst>
                <a:path w="2362200" h="647700">
                  <a:moveTo>
                    <a:pt x="2057527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057527" y="647700"/>
                  </a:lnTo>
                  <a:lnTo>
                    <a:pt x="2102551" y="644187"/>
                  </a:lnTo>
                  <a:lnTo>
                    <a:pt x="2145523" y="633985"/>
                  </a:lnTo>
                  <a:lnTo>
                    <a:pt x="2185973" y="617593"/>
                  </a:lnTo>
                  <a:lnTo>
                    <a:pt x="2223428" y="595515"/>
                  </a:lnTo>
                  <a:lnTo>
                    <a:pt x="2257418" y="568251"/>
                  </a:lnTo>
                  <a:lnTo>
                    <a:pt x="2287471" y="536302"/>
                  </a:lnTo>
                  <a:lnTo>
                    <a:pt x="2313117" y="500171"/>
                  </a:lnTo>
                  <a:lnTo>
                    <a:pt x="2333884" y="460359"/>
                  </a:lnTo>
                  <a:lnTo>
                    <a:pt x="2349301" y="417367"/>
                  </a:lnTo>
                  <a:lnTo>
                    <a:pt x="2358896" y="371696"/>
                  </a:lnTo>
                  <a:lnTo>
                    <a:pt x="2362200" y="323850"/>
                  </a:lnTo>
                  <a:lnTo>
                    <a:pt x="2358896" y="276003"/>
                  </a:lnTo>
                  <a:lnTo>
                    <a:pt x="2349301" y="230332"/>
                  </a:lnTo>
                  <a:lnTo>
                    <a:pt x="2333884" y="187340"/>
                  </a:lnTo>
                  <a:lnTo>
                    <a:pt x="2313117" y="147528"/>
                  </a:lnTo>
                  <a:lnTo>
                    <a:pt x="2287471" y="111397"/>
                  </a:lnTo>
                  <a:lnTo>
                    <a:pt x="2257418" y="79448"/>
                  </a:lnTo>
                  <a:lnTo>
                    <a:pt x="2223428" y="52184"/>
                  </a:lnTo>
                  <a:lnTo>
                    <a:pt x="2185973" y="30106"/>
                  </a:lnTo>
                  <a:lnTo>
                    <a:pt x="2145523" y="13714"/>
                  </a:lnTo>
                  <a:lnTo>
                    <a:pt x="2102551" y="3512"/>
                  </a:lnTo>
                  <a:lnTo>
                    <a:pt x="2057527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420" y="193039"/>
              <a:ext cx="2037080" cy="43179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378058" y="223520"/>
            <a:ext cx="1068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m</a:t>
            </a:r>
            <a:r>
              <a:rPr sz="1100" b="1" dirty="0">
                <a:solidFill>
                  <a:srgbClr val="7E7E7E"/>
                </a:solidFill>
                <a:latin typeface="Tahoma"/>
                <a:cs typeface="Tahoma"/>
              </a:rPr>
              <a:t>yha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100" b="1" spc="55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mywa</a:t>
            </a:r>
            <a:r>
              <a:rPr sz="1100" b="1" dirty="0">
                <a:solidFill>
                  <a:srgbClr val="7E7E7E"/>
                </a:solidFill>
                <a:latin typeface="Tahoma"/>
                <a:cs typeface="Tahoma"/>
              </a:rPr>
              <a:t>y  </a:t>
            </a:r>
            <a:r>
              <a:rPr sz="1100" b="1" spc="-30" dirty="0">
                <a:solidFill>
                  <a:srgbClr val="7E7E7E"/>
                </a:solidFill>
                <a:latin typeface="Tahoma"/>
                <a:cs typeface="Tahoma"/>
              </a:rPr>
              <a:t>halalitubaik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35869" y="202628"/>
            <a:ext cx="2692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35" dirty="0">
                <a:solidFill>
                  <a:srgbClr val="7E7E7E"/>
                </a:solidFill>
                <a:latin typeface="Tahoma"/>
                <a:cs typeface="Tahoma"/>
              </a:rPr>
              <a:t>#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6CF6E0-9334-B027-FD1B-0B364DFF2BAB}"/>
              </a:ext>
            </a:extLst>
          </p:cNvPr>
          <p:cNvSpPr txBox="1"/>
          <p:nvPr/>
        </p:nvSpPr>
        <p:spPr>
          <a:xfrm>
            <a:off x="2057400" y="1143000"/>
            <a:ext cx="8305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Value Chain Daerah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Digitalisasi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pendamping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Sinergi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Insentif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UMKM halal.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</a:t>
            </a:r>
          </a:p>
        </p:txBody>
      </p:sp>
    </p:spTree>
    <p:extLst>
      <p:ext uri="{BB962C8B-B14F-4D97-AF65-F5344CB8AC3E}">
        <p14:creationId xmlns:p14="http://schemas.microsoft.com/office/powerpoint/2010/main" val="219098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77BD0D-2A2A-E9DE-148B-C8B16AAB7EB1}"/>
              </a:ext>
            </a:extLst>
          </p:cNvPr>
          <p:cNvSpPr txBox="1"/>
          <p:nvPr/>
        </p:nvSpPr>
        <p:spPr>
          <a:xfrm>
            <a:off x="381000" y="228600"/>
            <a:ext cx="1097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LANDASAN SJPH DI INDONESIA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15871-7219-96C5-9AE0-93B9D01BEA65}"/>
              </a:ext>
            </a:extLst>
          </p:cNvPr>
          <p:cNvSpPr txBox="1"/>
          <p:nvPr/>
        </p:nvSpPr>
        <p:spPr>
          <a:xfrm>
            <a:off x="876300" y="990600"/>
            <a:ext cx="10439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Hukum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Hierarki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UU No. 8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endParaRPr lang="en-US" sz="280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UU No. 33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UU No.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Penetapan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Cipta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Undang-Undang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 42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Menteri Agama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Keputusan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BPJPH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JPH.</a:t>
            </a:r>
            <a:endParaRPr lang="en-US" sz="2800" b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7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98853" y="251840"/>
            <a:ext cx="14147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B</a:t>
            </a:r>
            <a:r>
              <a:rPr sz="1100" dirty="0">
                <a:latin typeface="Arial MT"/>
                <a:cs typeface="Arial MT"/>
              </a:rPr>
              <a:t>ada</a:t>
            </a:r>
            <a:r>
              <a:rPr sz="1100" spc="-5" dirty="0">
                <a:latin typeface="Arial MT"/>
                <a:cs typeface="Arial MT"/>
              </a:rPr>
              <a:t>n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P</a:t>
            </a:r>
            <a:r>
              <a:rPr sz="1100" dirty="0">
                <a:latin typeface="Arial MT"/>
                <a:cs typeface="Arial MT"/>
              </a:rPr>
              <a:t>en</a:t>
            </a:r>
            <a:r>
              <a:rPr sz="1100" spc="-10" dirty="0">
                <a:latin typeface="Arial MT"/>
                <a:cs typeface="Arial MT"/>
              </a:rPr>
              <a:t>y</a:t>
            </a:r>
            <a:r>
              <a:rPr sz="1100" dirty="0">
                <a:latin typeface="Arial MT"/>
                <a:cs typeface="Arial MT"/>
              </a:rPr>
              <a:t>e</a:t>
            </a:r>
            <a:r>
              <a:rPr sz="1100" spc="-30" dirty="0">
                <a:latin typeface="Arial MT"/>
                <a:cs typeface="Arial MT"/>
              </a:rPr>
              <a:t>l</a:t>
            </a:r>
            <a:r>
              <a:rPr sz="1100" dirty="0">
                <a:latin typeface="Arial MT"/>
                <a:cs typeface="Arial MT"/>
              </a:rPr>
              <a:t>engga</a:t>
            </a:r>
            <a:r>
              <a:rPr sz="1100" spc="-5" dirty="0">
                <a:latin typeface="Arial MT"/>
                <a:cs typeface="Arial MT"/>
              </a:rPr>
              <a:t>ra  </a:t>
            </a:r>
            <a:r>
              <a:rPr sz="1100" dirty="0">
                <a:latin typeface="Arial MT"/>
                <a:cs typeface="Arial MT"/>
              </a:rPr>
              <a:t>Jaminan Produk </a:t>
            </a:r>
            <a:r>
              <a:rPr sz="1100" spc="-5" dirty="0">
                <a:latin typeface="Arial MT"/>
                <a:cs typeface="Arial MT"/>
              </a:rPr>
              <a:t>Halal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K</a:t>
            </a:r>
            <a:r>
              <a:rPr sz="1100" dirty="0">
                <a:latin typeface="Arial MT"/>
                <a:cs typeface="Arial MT"/>
              </a:rPr>
              <a:t>e</a:t>
            </a:r>
            <a:r>
              <a:rPr sz="1100" spc="25" dirty="0">
                <a:latin typeface="Arial MT"/>
                <a:cs typeface="Arial MT"/>
              </a:rPr>
              <a:t>m</a:t>
            </a:r>
            <a:r>
              <a:rPr sz="1100" dirty="0">
                <a:latin typeface="Arial MT"/>
                <a:cs typeface="Arial MT"/>
              </a:rPr>
              <a:t>en</a:t>
            </a:r>
            <a:r>
              <a:rPr sz="1100" spc="-10" dirty="0">
                <a:latin typeface="Arial MT"/>
                <a:cs typeface="Arial MT"/>
              </a:rPr>
              <a:t>t</a:t>
            </a:r>
            <a:r>
              <a:rPr sz="1100" dirty="0">
                <a:latin typeface="Arial MT"/>
                <a:cs typeface="Arial MT"/>
              </a:rPr>
              <a:t>e</a:t>
            </a:r>
            <a:r>
              <a:rPr sz="1100" spc="-5" dirty="0">
                <a:latin typeface="Arial MT"/>
                <a:cs typeface="Arial MT"/>
              </a:rPr>
              <a:t>r</a:t>
            </a:r>
            <a:r>
              <a:rPr sz="1100" spc="-30" dirty="0">
                <a:latin typeface="Arial MT"/>
                <a:cs typeface="Arial MT"/>
              </a:rPr>
              <a:t>i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ga</a:t>
            </a:r>
            <a:r>
              <a:rPr sz="1100" spc="20" dirty="0">
                <a:latin typeface="Arial MT"/>
                <a:cs typeface="Arial MT"/>
              </a:rPr>
              <a:t>m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</a:t>
            </a:r>
            <a:r>
              <a:rPr sz="1100" dirty="0">
                <a:latin typeface="Arial MT"/>
                <a:cs typeface="Arial MT"/>
              </a:rPr>
              <a:t>I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69240"/>
            <a:ext cx="12192000" cy="6588759"/>
            <a:chOff x="0" y="269240"/>
            <a:chExt cx="12192000" cy="6588759"/>
          </a:xfrm>
        </p:grpSpPr>
        <p:sp>
          <p:nvSpPr>
            <p:cNvPr id="6" name="object 6"/>
            <p:cNvSpPr/>
            <p:nvPr/>
          </p:nvSpPr>
          <p:spPr>
            <a:xfrm>
              <a:off x="1433830" y="356870"/>
              <a:ext cx="0" cy="408940"/>
            </a:xfrm>
            <a:custGeom>
              <a:avLst/>
              <a:gdLst/>
              <a:ahLst/>
              <a:cxnLst/>
              <a:rect l="l" t="t" r="r" b="b"/>
              <a:pathLst>
                <a:path h="408940">
                  <a:moveTo>
                    <a:pt x="0" y="40893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6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269240"/>
              <a:ext cx="556260" cy="5257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182360"/>
              <a:ext cx="3787140" cy="675640"/>
            </a:xfrm>
            <a:custGeom>
              <a:avLst/>
              <a:gdLst/>
              <a:ahLst/>
              <a:cxnLst/>
              <a:rect l="l" t="t" r="r" b="b"/>
              <a:pathLst>
                <a:path w="3787140" h="675640">
                  <a:moveTo>
                    <a:pt x="3787140" y="0"/>
                  </a:moveTo>
                  <a:lnTo>
                    <a:pt x="0" y="0"/>
                  </a:lnTo>
                  <a:lnTo>
                    <a:pt x="0" y="675639"/>
                  </a:lnTo>
                  <a:lnTo>
                    <a:pt x="3787140" y="675639"/>
                  </a:lnTo>
                  <a:lnTo>
                    <a:pt x="3787140" y="0"/>
                  </a:lnTo>
                  <a:close/>
                </a:path>
              </a:pathLst>
            </a:custGeom>
            <a:solidFill>
              <a:srgbClr val="6700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8200" y="6510019"/>
              <a:ext cx="8813800" cy="347980"/>
            </a:xfrm>
            <a:custGeom>
              <a:avLst/>
              <a:gdLst/>
              <a:ahLst/>
              <a:cxnLst/>
              <a:rect l="l" t="t" r="r" b="b"/>
              <a:pathLst>
                <a:path w="8813800" h="347979">
                  <a:moveTo>
                    <a:pt x="8750427" y="0"/>
                  </a:moveTo>
                  <a:lnTo>
                    <a:pt x="63373" y="0"/>
                  </a:lnTo>
                  <a:lnTo>
                    <a:pt x="38736" y="4990"/>
                  </a:lnTo>
                  <a:lnTo>
                    <a:pt x="18589" y="18586"/>
                  </a:lnTo>
                  <a:lnTo>
                    <a:pt x="4990" y="38726"/>
                  </a:lnTo>
                  <a:lnTo>
                    <a:pt x="0" y="63347"/>
                  </a:lnTo>
                  <a:lnTo>
                    <a:pt x="0" y="297327"/>
                  </a:lnTo>
                  <a:lnTo>
                    <a:pt x="4990" y="321953"/>
                  </a:lnTo>
                  <a:lnTo>
                    <a:pt x="18589" y="342094"/>
                  </a:lnTo>
                  <a:lnTo>
                    <a:pt x="27309" y="347978"/>
                  </a:lnTo>
                  <a:lnTo>
                    <a:pt x="8786490" y="347978"/>
                  </a:lnTo>
                  <a:lnTo>
                    <a:pt x="8795210" y="342094"/>
                  </a:lnTo>
                  <a:lnTo>
                    <a:pt x="8808809" y="321953"/>
                  </a:lnTo>
                  <a:lnTo>
                    <a:pt x="8813800" y="297327"/>
                  </a:lnTo>
                  <a:lnTo>
                    <a:pt x="8813800" y="63347"/>
                  </a:lnTo>
                  <a:lnTo>
                    <a:pt x="8808809" y="38726"/>
                  </a:lnTo>
                  <a:lnTo>
                    <a:pt x="8795210" y="18586"/>
                  </a:lnTo>
                  <a:lnTo>
                    <a:pt x="8775063" y="4990"/>
                  </a:lnTo>
                  <a:lnTo>
                    <a:pt x="8750427" y="0"/>
                  </a:lnTo>
                  <a:close/>
                </a:path>
              </a:pathLst>
            </a:custGeom>
            <a:solidFill>
              <a:srgbClr val="3CC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0359" y="6553199"/>
              <a:ext cx="287020" cy="2717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5479" y="6553199"/>
              <a:ext cx="284479" cy="2717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5040" y="6553199"/>
              <a:ext cx="287020" cy="2717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9980" y="6492240"/>
              <a:ext cx="394969" cy="3657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65259" y="6553199"/>
              <a:ext cx="406400" cy="27178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008741" y="309245"/>
            <a:ext cx="9779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 algn="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Ik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h</a:t>
            </a:r>
            <a:r>
              <a:rPr sz="1000" spc="10" dirty="0">
                <a:solidFill>
                  <a:srgbClr val="184A31"/>
                </a:solidFill>
                <a:latin typeface="Arial MT"/>
                <a:cs typeface="Arial MT"/>
              </a:rPr>
              <a:t>l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s</a:t>
            </a:r>
            <a:r>
              <a:rPr sz="1000" spc="-80" dirty="0">
                <a:solidFill>
                  <a:srgbClr val="184A31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84A31"/>
                </a:solidFill>
                <a:latin typeface="Arial MT"/>
                <a:cs typeface="Arial MT"/>
              </a:rPr>
              <a:t>B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e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r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spc="-35" dirty="0">
                <a:solidFill>
                  <a:srgbClr val="184A31"/>
                </a:solidFill>
                <a:latin typeface="Arial MT"/>
                <a:cs typeface="Arial MT"/>
              </a:rPr>
              <a:t>m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al  </a:t>
            </a:r>
            <a:r>
              <a:rPr sz="1000" spc="-10" dirty="0">
                <a:solidFill>
                  <a:srgbClr val="184A31"/>
                </a:solidFill>
                <a:latin typeface="Arial MT"/>
                <a:cs typeface="Arial MT"/>
              </a:rPr>
              <a:t>K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e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r</a:t>
            </a:r>
            <a:r>
              <a:rPr sz="1000" spc="-25" dirty="0">
                <a:solidFill>
                  <a:srgbClr val="184A31"/>
                </a:solidFill>
                <a:latin typeface="Arial MT"/>
                <a:cs typeface="Arial MT"/>
              </a:rPr>
              <a:t>j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spc="-80" dirty="0">
                <a:solidFill>
                  <a:srgbClr val="184A31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84A31"/>
                </a:solidFill>
                <a:latin typeface="Arial MT"/>
                <a:cs typeface="Arial MT"/>
              </a:rPr>
              <a:t>P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r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ofesi</a:t>
            </a:r>
            <a:r>
              <a:rPr sz="1000" spc="-20" dirty="0">
                <a:solidFill>
                  <a:srgbClr val="184A31"/>
                </a:solidFill>
                <a:latin typeface="Arial MT"/>
                <a:cs typeface="Arial MT"/>
              </a:rPr>
              <a:t>o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n</a:t>
            </a:r>
            <a:r>
              <a:rPr sz="1000" spc="-15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l  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Has</a:t>
            </a:r>
            <a:r>
              <a:rPr sz="1000" spc="10" dirty="0">
                <a:solidFill>
                  <a:srgbClr val="184A31"/>
                </a:solidFill>
                <a:latin typeface="Arial MT"/>
                <a:cs typeface="Arial MT"/>
              </a:rPr>
              <a:t>i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l</a:t>
            </a:r>
            <a:r>
              <a:rPr sz="1000" spc="-60" dirty="0">
                <a:solidFill>
                  <a:srgbClr val="184A31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184A31"/>
                </a:solidFill>
                <a:latin typeface="Arial MT"/>
                <a:cs typeface="Arial MT"/>
              </a:rPr>
              <a:t>M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aks</a:t>
            </a:r>
            <a:r>
              <a:rPr sz="1000" spc="15" dirty="0">
                <a:solidFill>
                  <a:srgbClr val="184A31"/>
                </a:solidFill>
                <a:latin typeface="Arial MT"/>
                <a:cs typeface="Arial MT"/>
              </a:rPr>
              <a:t>i</a:t>
            </a:r>
            <a:r>
              <a:rPr sz="1000" spc="-35" dirty="0">
                <a:solidFill>
                  <a:srgbClr val="184A31"/>
                </a:solidFill>
                <a:latin typeface="Arial MT"/>
                <a:cs typeface="Arial MT"/>
              </a:rPr>
              <a:t>m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007" y="6303429"/>
            <a:ext cx="141351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50" spc="5" dirty="0">
                <a:solidFill>
                  <a:srgbClr val="FFFFFF"/>
                </a:solidFill>
                <a:latin typeface="Arial MT"/>
                <a:cs typeface="Arial MT"/>
              </a:rPr>
              <a:t>#halalitubaik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ts val="1670"/>
              </a:lnSpc>
            </a:pPr>
            <a:r>
              <a:rPr sz="1450" dirty="0">
                <a:solidFill>
                  <a:srgbClr val="FFFFFF"/>
                </a:solidFill>
                <a:latin typeface="Arial MT"/>
                <a:cs typeface="Arial MT"/>
              </a:rPr>
              <a:t>#MyHalalMyWay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6165" y="6603610"/>
            <a:ext cx="9531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halal.indonesia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dirty="0"/>
              <a:t>bpjphkemenag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848600" y="6603610"/>
            <a:ext cx="9912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  <a:hlinkClick r:id="rId8"/>
              </a:rPr>
              <a:t>www.halal.go.id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pc="-5" dirty="0"/>
              <a:t>Halal</a:t>
            </a:r>
            <a:r>
              <a:rPr spc="5" dirty="0"/>
              <a:t> </a:t>
            </a:r>
            <a:r>
              <a:rPr spc="-5" dirty="0"/>
              <a:t>Indonesia-BPJPH</a:t>
            </a:r>
            <a:r>
              <a:rPr spc="-55" dirty="0"/>
              <a:t> </a:t>
            </a:r>
            <a:r>
              <a:rPr spc="5" dirty="0"/>
              <a:t>Kemenag</a:t>
            </a:r>
            <a:r>
              <a:rPr spc="-65" dirty="0"/>
              <a:t> </a:t>
            </a:r>
            <a:r>
              <a:rPr dirty="0"/>
              <a:t>RI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95CC8B-C71D-BB90-3FE3-0F13B61AA3C8}"/>
              </a:ext>
            </a:extLst>
          </p:cNvPr>
          <p:cNvSpPr txBox="1"/>
          <p:nvPr/>
        </p:nvSpPr>
        <p:spPr>
          <a:xfrm>
            <a:off x="344423" y="890438"/>
            <a:ext cx="1152944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Hukum Syariah (Agama)</a:t>
            </a:r>
          </a:p>
          <a:p>
            <a:pPr>
              <a:buFont typeface="+mj-lt"/>
              <a:buAutoNum type="arabicPeriod"/>
            </a:pP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Surah Al-Baqarah (2:168):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Makanlah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yang halal dan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janganlah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langkah-langkah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setan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Sungguh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setan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musuh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bagimu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>
              <a:buFont typeface="+mj-lt"/>
              <a:buAutoNum type="arabicPeriod"/>
            </a:pP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Surah Al-Baqarah (2:172):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Makanlah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rezeki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baik-baik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Kami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kepadamu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bersyukurlah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Allah,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-Nya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menyembah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Surah Al-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Maidah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(5:88): 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makanlah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halal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thayyib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Allah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rezekikan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kepadamu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bertakwalah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yang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-Nya.</a:t>
            </a:r>
          </a:p>
          <a:p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Hadis: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Sunnah dan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perkataan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Nabi Muhammad SAW yang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pedoman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diperbolehkan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(halal) dan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dilarang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(haram) </a:t>
            </a:r>
            <a:r>
              <a:rPr lang="en-US" sz="24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Islam.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35395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4F8E99-82A2-14CF-2FFA-B8B3981B136F}"/>
              </a:ext>
            </a:extLst>
          </p:cNvPr>
          <p:cNvSpPr txBox="1"/>
          <p:nvPr/>
        </p:nvSpPr>
        <p:spPr>
          <a:xfrm>
            <a:off x="838200" y="582067"/>
            <a:ext cx="107442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Peran Fatwa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Keagamaan</a:t>
            </a:r>
            <a:endParaRPr lang="en-US" sz="2800" b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Fatwa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Majelis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Ulama Indonesia (MUI)</a:t>
            </a:r>
          </a:p>
          <a:p>
            <a:pPr rtl="0"/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Indonesia, fatwa MUI dan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ketetapan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halalnya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landasan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BPJPH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mengeluarkan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/>
            <a:endParaRPr lang="en-US" sz="2800" b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Naskah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JPH di Indonesia,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diakses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resminya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laman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BPJPH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https://bpjph.halal.go.id/detail/tentang-bpjph</a:t>
            </a:r>
            <a:r>
              <a:rPr lang="en-US" sz="2800" b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rtl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n-US" sz="2800" b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n-US" sz="2800" b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en-US" sz="2800" b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ahas Berbagai Problem Kekinian, Komisi Fatwa MUI Jatim Gelar Ijtima Ulama  - Media Dakwah">
            <a:extLst>
              <a:ext uri="{FF2B5EF4-FFF2-40B4-BE49-F238E27FC236}">
                <a16:creationId xmlns:a16="http://schemas.microsoft.com/office/drawing/2014/main" id="{025FC6FF-624F-7A5B-42AA-7174C28B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253907"/>
            <a:ext cx="3838575" cy="25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0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5A965F-8A5D-6474-53CF-4351FFB23567}"/>
              </a:ext>
            </a:extLst>
          </p:cNvPr>
          <p:cNvSpPr txBox="1"/>
          <p:nvPr/>
        </p:nvSpPr>
        <p:spPr>
          <a:xfrm>
            <a:off x="1066800" y="990600"/>
            <a:ext cx="10439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(JPH)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Undang-Undang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kepastian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kehalalan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dibuktikan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JPH: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kenyamanan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kepastian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Indonesia.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4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B6F01A-D178-ACC4-02CA-183CDC9BD20E}"/>
              </a:ext>
            </a:extLst>
          </p:cNvPr>
          <p:cNvSpPr txBox="1"/>
          <p:nvPr/>
        </p:nvSpPr>
        <p:spPr>
          <a:xfrm>
            <a:off x="609600" y="609600"/>
            <a:ext cx="11049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Kelembagaan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JPH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Pemangku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BPJPH (Badan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Halal)</a:t>
            </a:r>
          </a:p>
          <a:p>
            <a:pPr marL="974725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 </a:t>
            </a:r>
          </a:p>
          <a:p>
            <a:pPr marL="974725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Penerbitan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 </a:t>
            </a:r>
          </a:p>
          <a:p>
            <a:pPr marL="974725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Pembinaan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pengawasan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7525" indent="-517525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	LPH (Lembaga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emeriksaan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kehalalan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6263" indent="-57626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	MUI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enetapan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fatwa halal. </a:t>
            </a:r>
          </a:p>
          <a:p>
            <a:pPr marL="576263" indent="-57626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Usaha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 </a:t>
            </a:r>
          </a:p>
          <a:p>
            <a:pPr marL="576263" indent="-57626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Daerah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asilitasi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pembinaan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12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320" y="1751317"/>
            <a:ext cx="6018189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lang="en-US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r>
              <a:rPr lang="en-US"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33</a:t>
            </a:r>
            <a:r>
              <a:rPr lang="en-US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US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masuk,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beredar,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diperdagangkan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wilayah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 </a:t>
            </a:r>
            <a:r>
              <a:rPr sz="2400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waji</a:t>
            </a:r>
            <a:r>
              <a:rPr lang="en-US"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bersertifikat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halal</a:t>
            </a:r>
            <a:endParaRPr lang="en-US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bersertifikat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dimaksud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didasarkan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Declare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en-US" sz="2400" b="1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Mandatori</a:t>
            </a:r>
            <a:r>
              <a:rPr lang="en-US"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7663"/>
            <a:r>
              <a:rPr lang="en-US"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en-US" sz="2400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Oktober</a:t>
            </a:r>
            <a:r>
              <a:rPr lang="en-US"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minuman</a:t>
            </a:r>
            <a:r>
              <a:rPr lang="en-US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beredar</a:t>
            </a:r>
            <a:r>
              <a:rPr lang="en-US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diperdagangkan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wilayah</a:t>
            </a:r>
            <a:r>
              <a:rPr lang="en-US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  <a:r>
              <a:rPr lang="en-US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wajib</a:t>
            </a:r>
            <a:r>
              <a:rPr lang="en-US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bersertifikat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halal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20912" y="1332229"/>
            <a:ext cx="5660268" cy="3923697"/>
            <a:chOff x="4259579" y="1440180"/>
            <a:chExt cx="6692900" cy="4230370"/>
          </a:xfrm>
        </p:grpSpPr>
        <p:sp>
          <p:nvSpPr>
            <p:cNvPr id="4" name="object 4"/>
            <p:cNvSpPr/>
            <p:nvPr/>
          </p:nvSpPr>
          <p:spPr>
            <a:xfrm>
              <a:off x="4259580" y="2103119"/>
              <a:ext cx="3662679" cy="3567429"/>
            </a:xfrm>
            <a:custGeom>
              <a:avLst/>
              <a:gdLst/>
              <a:ahLst/>
              <a:cxnLst/>
              <a:rect l="l" t="t" r="r" b="b"/>
              <a:pathLst>
                <a:path w="3662679" h="3567429">
                  <a:moveTo>
                    <a:pt x="2637282" y="186690"/>
                  </a:moveTo>
                  <a:lnTo>
                    <a:pt x="2592260" y="165404"/>
                  </a:lnTo>
                  <a:lnTo>
                    <a:pt x="2546743" y="145376"/>
                  </a:lnTo>
                  <a:lnTo>
                    <a:pt x="2500769" y="126606"/>
                  </a:lnTo>
                  <a:lnTo>
                    <a:pt x="2454338" y="109105"/>
                  </a:lnTo>
                  <a:lnTo>
                    <a:pt x="2407488" y="92887"/>
                  </a:lnTo>
                  <a:lnTo>
                    <a:pt x="2360244" y="77939"/>
                  </a:lnTo>
                  <a:lnTo>
                    <a:pt x="2312644" y="64300"/>
                  </a:lnTo>
                  <a:lnTo>
                    <a:pt x="2264702" y="51943"/>
                  </a:lnTo>
                  <a:lnTo>
                    <a:pt x="2216442" y="40881"/>
                  </a:lnTo>
                  <a:lnTo>
                    <a:pt x="2167902" y="31140"/>
                  </a:lnTo>
                  <a:lnTo>
                    <a:pt x="2119096" y="22707"/>
                  </a:lnTo>
                  <a:lnTo>
                    <a:pt x="2070061" y="15582"/>
                  </a:lnTo>
                  <a:lnTo>
                    <a:pt x="2020824" y="9791"/>
                  </a:lnTo>
                  <a:lnTo>
                    <a:pt x="1971395" y="5334"/>
                  </a:lnTo>
                  <a:lnTo>
                    <a:pt x="1921827" y="2209"/>
                  </a:lnTo>
                  <a:lnTo>
                    <a:pt x="1872119" y="431"/>
                  </a:lnTo>
                  <a:lnTo>
                    <a:pt x="1822323" y="0"/>
                  </a:lnTo>
                  <a:lnTo>
                    <a:pt x="1774304" y="863"/>
                  </a:lnTo>
                  <a:lnTo>
                    <a:pt x="1726615" y="2933"/>
                  </a:lnTo>
                  <a:lnTo>
                    <a:pt x="1679244" y="6210"/>
                  </a:lnTo>
                  <a:lnTo>
                    <a:pt x="1632204" y="10680"/>
                  </a:lnTo>
                  <a:lnTo>
                    <a:pt x="1585531" y="16332"/>
                  </a:lnTo>
                  <a:lnTo>
                    <a:pt x="1539227" y="23139"/>
                  </a:lnTo>
                  <a:lnTo>
                    <a:pt x="1493304" y="31102"/>
                  </a:lnTo>
                  <a:lnTo>
                    <a:pt x="1447787" y="40195"/>
                  </a:lnTo>
                  <a:lnTo>
                    <a:pt x="1402689" y="50393"/>
                  </a:lnTo>
                  <a:lnTo>
                    <a:pt x="1358011" y="61696"/>
                  </a:lnTo>
                  <a:lnTo>
                    <a:pt x="1313776" y="74091"/>
                  </a:lnTo>
                  <a:lnTo>
                    <a:pt x="1270012" y="87553"/>
                  </a:lnTo>
                  <a:lnTo>
                    <a:pt x="1226718" y="102069"/>
                  </a:lnTo>
                  <a:lnTo>
                    <a:pt x="1183919" y="117627"/>
                  </a:lnTo>
                  <a:lnTo>
                    <a:pt x="1141615" y="134213"/>
                  </a:lnTo>
                  <a:lnTo>
                    <a:pt x="1099845" y="151803"/>
                  </a:lnTo>
                  <a:lnTo>
                    <a:pt x="1058608" y="170395"/>
                  </a:lnTo>
                  <a:lnTo>
                    <a:pt x="1017917" y="189953"/>
                  </a:lnTo>
                  <a:lnTo>
                    <a:pt x="977785" y="210489"/>
                  </a:lnTo>
                  <a:lnTo>
                    <a:pt x="938237" y="231965"/>
                  </a:lnTo>
                  <a:lnTo>
                    <a:pt x="899299" y="254381"/>
                  </a:lnTo>
                  <a:lnTo>
                    <a:pt x="860958" y="277723"/>
                  </a:lnTo>
                  <a:lnTo>
                    <a:pt x="823239" y="301967"/>
                  </a:lnTo>
                  <a:lnTo>
                    <a:pt x="786168" y="327088"/>
                  </a:lnTo>
                  <a:lnTo>
                    <a:pt x="749757" y="353098"/>
                  </a:lnTo>
                  <a:lnTo>
                    <a:pt x="714006" y="379958"/>
                  </a:lnTo>
                  <a:lnTo>
                    <a:pt x="678942" y="407657"/>
                  </a:lnTo>
                  <a:lnTo>
                    <a:pt x="644588" y="436194"/>
                  </a:lnTo>
                  <a:lnTo>
                    <a:pt x="610946" y="465531"/>
                  </a:lnTo>
                  <a:lnTo>
                    <a:pt x="578027" y="495681"/>
                  </a:lnTo>
                  <a:lnTo>
                    <a:pt x="545858" y="526605"/>
                  </a:lnTo>
                  <a:lnTo>
                    <a:pt x="514451" y="558304"/>
                  </a:lnTo>
                  <a:lnTo>
                    <a:pt x="483819" y="590753"/>
                  </a:lnTo>
                  <a:lnTo>
                    <a:pt x="453974" y="623938"/>
                  </a:lnTo>
                  <a:lnTo>
                    <a:pt x="424942" y="657847"/>
                  </a:lnTo>
                  <a:lnTo>
                    <a:pt x="396722" y="692454"/>
                  </a:lnTo>
                  <a:lnTo>
                    <a:pt x="369354" y="727760"/>
                  </a:lnTo>
                  <a:lnTo>
                    <a:pt x="342823" y="763752"/>
                  </a:lnTo>
                  <a:lnTo>
                    <a:pt x="317157" y="800392"/>
                  </a:lnTo>
                  <a:lnTo>
                    <a:pt x="292379" y="837692"/>
                  </a:lnTo>
                  <a:lnTo>
                    <a:pt x="268490" y="875614"/>
                  </a:lnTo>
                  <a:lnTo>
                    <a:pt x="245516" y="914146"/>
                  </a:lnTo>
                  <a:lnTo>
                    <a:pt x="223469" y="953300"/>
                  </a:lnTo>
                  <a:lnTo>
                    <a:pt x="202349" y="993025"/>
                  </a:lnTo>
                  <a:lnTo>
                    <a:pt x="182194" y="1033322"/>
                  </a:lnTo>
                  <a:lnTo>
                    <a:pt x="163017" y="1074178"/>
                  </a:lnTo>
                  <a:lnTo>
                    <a:pt x="144818" y="1115568"/>
                  </a:lnTo>
                  <a:lnTo>
                    <a:pt x="127622" y="1157490"/>
                  </a:lnTo>
                  <a:lnTo>
                    <a:pt x="111442" y="1199921"/>
                  </a:lnTo>
                  <a:lnTo>
                    <a:pt x="96291" y="1242847"/>
                  </a:lnTo>
                  <a:lnTo>
                    <a:pt x="82194" y="1286256"/>
                  </a:lnTo>
                  <a:lnTo>
                    <a:pt x="69151" y="1330134"/>
                  </a:lnTo>
                  <a:lnTo>
                    <a:pt x="57188" y="1374457"/>
                  </a:lnTo>
                  <a:lnTo>
                    <a:pt x="46304" y="1419212"/>
                  </a:lnTo>
                  <a:lnTo>
                    <a:pt x="36537" y="1464386"/>
                  </a:lnTo>
                  <a:lnTo>
                    <a:pt x="27889" y="1509966"/>
                  </a:lnTo>
                  <a:lnTo>
                    <a:pt x="20370" y="1555940"/>
                  </a:lnTo>
                  <a:lnTo>
                    <a:pt x="14008" y="1602282"/>
                  </a:lnTo>
                  <a:lnTo>
                    <a:pt x="8813" y="1648993"/>
                  </a:lnTo>
                  <a:lnTo>
                    <a:pt x="4800" y="1696034"/>
                  </a:lnTo>
                  <a:lnTo>
                    <a:pt x="1981" y="1743417"/>
                  </a:lnTo>
                  <a:lnTo>
                    <a:pt x="381" y="1791106"/>
                  </a:lnTo>
                  <a:lnTo>
                    <a:pt x="0" y="1839087"/>
                  </a:lnTo>
                  <a:lnTo>
                    <a:pt x="1831340" y="1830070"/>
                  </a:lnTo>
                  <a:lnTo>
                    <a:pt x="2637282" y="186690"/>
                  </a:lnTo>
                  <a:close/>
                </a:path>
                <a:path w="3662679" h="3567429">
                  <a:moveTo>
                    <a:pt x="3662680" y="1833245"/>
                  </a:moveTo>
                  <a:lnTo>
                    <a:pt x="1831340" y="1830070"/>
                  </a:lnTo>
                  <a:lnTo>
                    <a:pt x="2407412" y="3567252"/>
                  </a:lnTo>
                  <a:lnTo>
                    <a:pt x="2453856" y="3551186"/>
                  </a:lnTo>
                  <a:lnTo>
                    <a:pt x="2499652" y="3533965"/>
                  </a:lnTo>
                  <a:lnTo>
                    <a:pt x="2544800" y="3515614"/>
                  </a:lnTo>
                  <a:lnTo>
                    <a:pt x="2589263" y="3496145"/>
                  </a:lnTo>
                  <a:lnTo>
                    <a:pt x="2633053" y="3475571"/>
                  </a:lnTo>
                  <a:lnTo>
                    <a:pt x="2676131" y="3453930"/>
                  </a:lnTo>
                  <a:lnTo>
                    <a:pt x="2718485" y="3431235"/>
                  </a:lnTo>
                  <a:lnTo>
                    <a:pt x="2760116" y="3407499"/>
                  </a:lnTo>
                  <a:lnTo>
                    <a:pt x="2800997" y="3382746"/>
                  </a:lnTo>
                  <a:lnTo>
                    <a:pt x="2841117" y="3356991"/>
                  </a:lnTo>
                  <a:lnTo>
                    <a:pt x="2880461" y="3330257"/>
                  </a:lnTo>
                  <a:lnTo>
                    <a:pt x="2919031" y="3302571"/>
                  </a:lnTo>
                  <a:lnTo>
                    <a:pt x="2956788" y="3273945"/>
                  </a:lnTo>
                  <a:lnTo>
                    <a:pt x="2993733" y="3244405"/>
                  </a:lnTo>
                  <a:lnTo>
                    <a:pt x="3029839" y="3213963"/>
                  </a:lnTo>
                  <a:lnTo>
                    <a:pt x="3065107" y="3182632"/>
                  </a:lnTo>
                  <a:lnTo>
                    <a:pt x="3099511" y="3150451"/>
                  </a:lnTo>
                  <a:lnTo>
                    <a:pt x="3133052" y="3117431"/>
                  </a:lnTo>
                  <a:lnTo>
                    <a:pt x="3165691" y="3083585"/>
                  </a:lnTo>
                  <a:lnTo>
                    <a:pt x="3197441" y="3048939"/>
                  </a:lnTo>
                  <a:lnTo>
                    <a:pt x="3228263" y="3013506"/>
                  </a:lnTo>
                  <a:lnTo>
                    <a:pt x="3258172" y="2977311"/>
                  </a:lnTo>
                  <a:lnTo>
                    <a:pt x="3287128" y="2940380"/>
                  </a:lnTo>
                  <a:lnTo>
                    <a:pt x="3315119" y="2902724"/>
                  </a:lnTo>
                  <a:lnTo>
                    <a:pt x="3342144" y="2864370"/>
                  </a:lnTo>
                  <a:lnTo>
                    <a:pt x="3368179" y="2825331"/>
                  </a:lnTo>
                  <a:lnTo>
                    <a:pt x="3393224" y="2785618"/>
                  </a:lnTo>
                  <a:lnTo>
                    <a:pt x="3417239" y="2745270"/>
                  </a:lnTo>
                  <a:lnTo>
                    <a:pt x="3440239" y="2704300"/>
                  </a:lnTo>
                  <a:lnTo>
                    <a:pt x="3462185" y="2662720"/>
                  </a:lnTo>
                  <a:lnTo>
                    <a:pt x="3483076" y="2620556"/>
                  </a:lnTo>
                  <a:lnTo>
                    <a:pt x="3502901" y="2577820"/>
                  </a:lnTo>
                  <a:lnTo>
                    <a:pt x="3521633" y="2534551"/>
                  </a:lnTo>
                  <a:lnTo>
                    <a:pt x="3539261" y="2490749"/>
                  </a:lnTo>
                  <a:lnTo>
                    <a:pt x="3555784" y="2446439"/>
                  </a:lnTo>
                  <a:lnTo>
                    <a:pt x="3571176" y="2401646"/>
                  </a:lnTo>
                  <a:lnTo>
                    <a:pt x="3585426" y="2356383"/>
                  </a:lnTo>
                  <a:lnTo>
                    <a:pt x="3598519" y="2310676"/>
                  </a:lnTo>
                  <a:lnTo>
                    <a:pt x="3610432" y="2264537"/>
                  </a:lnTo>
                  <a:lnTo>
                    <a:pt x="3621163" y="2217978"/>
                  </a:lnTo>
                  <a:lnTo>
                    <a:pt x="3630701" y="2171052"/>
                  </a:lnTo>
                  <a:lnTo>
                    <a:pt x="3639032" y="2123744"/>
                  </a:lnTo>
                  <a:lnTo>
                    <a:pt x="3646119" y="2076081"/>
                  </a:lnTo>
                  <a:lnTo>
                    <a:pt x="3651974" y="2028101"/>
                  </a:lnTo>
                  <a:lnTo>
                    <a:pt x="3656571" y="1979803"/>
                  </a:lnTo>
                  <a:lnTo>
                    <a:pt x="3659886" y="1931212"/>
                  </a:lnTo>
                  <a:lnTo>
                    <a:pt x="3661930" y="1882355"/>
                  </a:lnTo>
                  <a:lnTo>
                    <a:pt x="3662680" y="1833245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8679" y="2506980"/>
              <a:ext cx="2819907" cy="2822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38699" y="2667000"/>
              <a:ext cx="2504440" cy="2506980"/>
            </a:xfrm>
            <a:custGeom>
              <a:avLst/>
              <a:gdLst/>
              <a:ahLst/>
              <a:cxnLst/>
              <a:rect l="l" t="t" r="r" b="b"/>
              <a:pathLst>
                <a:path w="2504440" h="2506979">
                  <a:moveTo>
                    <a:pt x="1252220" y="0"/>
                  </a:moveTo>
                  <a:lnTo>
                    <a:pt x="1204183" y="905"/>
                  </a:lnTo>
                  <a:lnTo>
                    <a:pt x="1156605" y="3598"/>
                  </a:lnTo>
                  <a:lnTo>
                    <a:pt x="1109517" y="8049"/>
                  </a:lnTo>
                  <a:lnTo>
                    <a:pt x="1062951" y="14222"/>
                  </a:lnTo>
                  <a:lnTo>
                    <a:pt x="1016941" y="22087"/>
                  </a:lnTo>
                  <a:lnTo>
                    <a:pt x="971517" y="31611"/>
                  </a:lnTo>
                  <a:lnTo>
                    <a:pt x="926714" y="42762"/>
                  </a:lnTo>
                  <a:lnTo>
                    <a:pt x="882562" y="55506"/>
                  </a:lnTo>
                  <a:lnTo>
                    <a:pt x="839096" y="69811"/>
                  </a:lnTo>
                  <a:lnTo>
                    <a:pt x="796346" y="85646"/>
                  </a:lnTo>
                  <a:lnTo>
                    <a:pt x="754346" y="102977"/>
                  </a:lnTo>
                  <a:lnTo>
                    <a:pt x="713127" y="121772"/>
                  </a:lnTo>
                  <a:lnTo>
                    <a:pt x="672723" y="141999"/>
                  </a:lnTo>
                  <a:lnTo>
                    <a:pt x="633166" y="163625"/>
                  </a:lnTo>
                  <a:lnTo>
                    <a:pt x="594487" y="186618"/>
                  </a:lnTo>
                  <a:lnTo>
                    <a:pt x="556720" y="210945"/>
                  </a:lnTo>
                  <a:lnTo>
                    <a:pt x="519897" y="236573"/>
                  </a:lnTo>
                  <a:lnTo>
                    <a:pt x="484051" y="263471"/>
                  </a:lnTo>
                  <a:lnTo>
                    <a:pt x="449213" y="291606"/>
                  </a:lnTo>
                  <a:lnTo>
                    <a:pt x="415416" y="320945"/>
                  </a:lnTo>
                  <a:lnTo>
                    <a:pt x="382693" y="351456"/>
                  </a:lnTo>
                  <a:lnTo>
                    <a:pt x="351075" y="383106"/>
                  </a:lnTo>
                  <a:lnTo>
                    <a:pt x="320597" y="415864"/>
                  </a:lnTo>
                  <a:lnTo>
                    <a:pt x="291289" y="449696"/>
                  </a:lnTo>
                  <a:lnTo>
                    <a:pt x="263184" y="484570"/>
                  </a:lnTo>
                  <a:lnTo>
                    <a:pt x="236315" y="520453"/>
                  </a:lnTo>
                  <a:lnTo>
                    <a:pt x="210714" y="557314"/>
                  </a:lnTo>
                  <a:lnTo>
                    <a:pt x="186413" y="595120"/>
                  </a:lnTo>
                  <a:lnTo>
                    <a:pt x="163445" y="633837"/>
                  </a:lnTo>
                  <a:lnTo>
                    <a:pt x="141843" y="673435"/>
                  </a:lnTo>
                  <a:lnTo>
                    <a:pt x="121638" y="713879"/>
                  </a:lnTo>
                  <a:lnTo>
                    <a:pt x="102863" y="755139"/>
                  </a:lnTo>
                  <a:lnTo>
                    <a:pt x="85551" y="797181"/>
                  </a:lnTo>
                  <a:lnTo>
                    <a:pt x="69734" y="839973"/>
                  </a:lnTo>
                  <a:lnTo>
                    <a:pt x="55444" y="883482"/>
                  </a:lnTo>
                  <a:lnTo>
                    <a:pt x="42714" y="927676"/>
                  </a:lnTo>
                  <a:lnTo>
                    <a:pt x="31576" y="972523"/>
                  </a:lnTo>
                  <a:lnTo>
                    <a:pt x="22063" y="1017990"/>
                  </a:lnTo>
                  <a:lnTo>
                    <a:pt x="14206" y="1064045"/>
                  </a:lnTo>
                  <a:lnTo>
                    <a:pt x="8039" y="1110654"/>
                  </a:lnTo>
                  <a:lnTo>
                    <a:pt x="3594" y="1157787"/>
                  </a:lnTo>
                  <a:lnTo>
                    <a:pt x="904" y="1205409"/>
                  </a:lnTo>
                  <a:lnTo>
                    <a:pt x="0" y="1253489"/>
                  </a:lnTo>
                  <a:lnTo>
                    <a:pt x="904" y="1301570"/>
                  </a:lnTo>
                  <a:lnTo>
                    <a:pt x="3594" y="1349192"/>
                  </a:lnTo>
                  <a:lnTo>
                    <a:pt x="8039" y="1396325"/>
                  </a:lnTo>
                  <a:lnTo>
                    <a:pt x="14206" y="1442934"/>
                  </a:lnTo>
                  <a:lnTo>
                    <a:pt x="22063" y="1488989"/>
                  </a:lnTo>
                  <a:lnTo>
                    <a:pt x="31576" y="1534456"/>
                  </a:lnTo>
                  <a:lnTo>
                    <a:pt x="42714" y="1579303"/>
                  </a:lnTo>
                  <a:lnTo>
                    <a:pt x="55444" y="1623497"/>
                  </a:lnTo>
                  <a:lnTo>
                    <a:pt x="69734" y="1667006"/>
                  </a:lnTo>
                  <a:lnTo>
                    <a:pt x="85551" y="1709798"/>
                  </a:lnTo>
                  <a:lnTo>
                    <a:pt x="102863" y="1751840"/>
                  </a:lnTo>
                  <a:lnTo>
                    <a:pt x="121638" y="1793100"/>
                  </a:lnTo>
                  <a:lnTo>
                    <a:pt x="141843" y="1833544"/>
                  </a:lnTo>
                  <a:lnTo>
                    <a:pt x="163445" y="1873142"/>
                  </a:lnTo>
                  <a:lnTo>
                    <a:pt x="186413" y="1911859"/>
                  </a:lnTo>
                  <a:lnTo>
                    <a:pt x="210714" y="1949665"/>
                  </a:lnTo>
                  <a:lnTo>
                    <a:pt x="236315" y="1986526"/>
                  </a:lnTo>
                  <a:lnTo>
                    <a:pt x="263184" y="2022409"/>
                  </a:lnTo>
                  <a:lnTo>
                    <a:pt x="291289" y="2057283"/>
                  </a:lnTo>
                  <a:lnTo>
                    <a:pt x="320597" y="2091115"/>
                  </a:lnTo>
                  <a:lnTo>
                    <a:pt x="351075" y="2123873"/>
                  </a:lnTo>
                  <a:lnTo>
                    <a:pt x="382693" y="2155523"/>
                  </a:lnTo>
                  <a:lnTo>
                    <a:pt x="415416" y="2186034"/>
                  </a:lnTo>
                  <a:lnTo>
                    <a:pt x="449213" y="2215373"/>
                  </a:lnTo>
                  <a:lnTo>
                    <a:pt x="484051" y="2243508"/>
                  </a:lnTo>
                  <a:lnTo>
                    <a:pt x="519897" y="2270406"/>
                  </a:lnTo>
                  <a:lnTo>
                    <a:pt x="556720" y="2296034"/>
                  </a:lnTo>
                  <a:lnTo>
                    <a:pt x="594487" y="2320361"/>
                  </a:lnTo>
                  <a:lnTo>
                    <a:pt x="633166" y="2343354"/>
                  </a:lnTo>
                  <a:lnTo>
                    <a:pt x="672723" y="2364980"/>
                  </a:lnTo>
                  <a:lnTo>
                    <a:pt x="713127" y="2385207"/>
                  </a:lnTo>
                  <a:lnTo>
                    <a:pt x="754346" y="2404002"/>
                  </a:lnTo>
                  <a:lnTo>
                    <a:pt x="796346" y="2421333"/>
                  </a:lnTo>
                  <a:lnTo>
                    <a:pt x="839096" y="2437168"/>
                  </a:lnTo>
                  <a:lnTo>
                    <a:pt x="882562" y="2451473"/>
                  </a:lnTo>
                  <a:lnTo>
                    <a:pt x="926714" y="2464217"/>
                  </a:lnTo>
                  <a:lnTo>
                    <a:pt x="971517" y="2475368"/>
                  </a:lnTo>
                  <a:lnTo>
                    <a:pt x="1016941" y="2484892"/>
                  </a:lnTo>
                  <a:lnTo>
                    <a:pt x="1062951" y="2492757"/>
                  </a:lnTo>
                  <a:lnTo>
                    <a:pt x="1109517" y="2498930"/>
                  </a:lnTo>
                  <a:lnTo>
                    <a:pt x="1156605" y="2503381"/>
                  </a:lnTo>
                  <a:lnTo>
                    <a:pt x="1204183" y="2506074"/>
                  </a:lnTo>
                  <a:lnTo>
                    <a:pt x="1252220" y="2506980"/>
                  </a:lnTo>
                  <a:lnTo>
                    <a:pt x="1300256" y="2506074"/>
                  </a:lnTo>
                  <a:lnTo>
                    <a:pt x="1347834" y="2503381"/>
                  </a:lnTo>
                  <a:lnTo>
                    <a:pt x="1394922" y="2498930"/>
                  </a:lnTo>
                  <a:lnTo>
                    <a:pt x="1441488" y="2492757"/>
                  </a:lnTo>
                  <a:lnTo>
                    <a:pt x="1487498" y="2484892"/>
                  </a:lnTo>
                  <a:lnTo>
                    <a:pt x="1532922" y="2475368"/>
                  </a:lnTo>
                  <a:lnTo>
                    <a:pt x="1577725" y="2464217"/>
                  </a:lnTo>
                  <a:lnTo>
                    <a:pt x="1621877" y="2451473"/>
                  </a:lnTo>
                  <a:lnTo>
                    <a:pt x="1665343" y="2437168"/>
                  </a:lnTo>
                  <a:lnTo>
                    <a:pt x="1708093" y="2421333"/>
                  </a:lnTo>
                  <a:lnTo>
                    <a:pt x="1750093" y="2404002"/>
                  </a:lnTo>
                  <a:lnTo>
                    <a:pt x="1791312" y="2385207"/>
                  </a:lnTo>
                  <a:lnTo>
                    <a:pt x="1831716" y="2364980"/>
                  </a:lnTo>
                  <a:lnTo>
                    <a:pt x="1871273" y="2343354"/>
                  </a:lnTo>
                  <a:lnTo>
                    <a:pt x="1909952" y="2320361"/>
                  </a:lnTo>
                  <a:lnTo>
                    <a:pt x="1947719" y="2296034"/>
                  </a:lnTo>
                  <a:lnTo>
                    <a:pt x="1984542" y="2270406"/>
                  </a:lnTo>
                  <a:lnTo>
                    <a:pt x="2020388" y="2243508"/>
                  </a:lnTo>
                  <a:lnTo>
                    <a:pt x="2055226" y="2215373"/>
                  </a:lnTo>
                  <a:lnTo>
                    <a:pt x="2089023" y="2186034"/>
                  </a:lnTo>
                  <a:lnTo>
                    <a:pt x="2121746" y="2155523"/>
                  </a:lnTo>
                  <a:lnTo>
                    <a:pt x="2153364" y="2123873"/>
                  </a:lnTo>
                  <a:lnTo>
                    <a:pt x="2183842" y="2091115"/>
                  </a:lnTo>
                  <a:lnTo>
                    <a:pt x="2213150" y="2057283"/>
                  </a:lnTo>
                  <a:lnTo>
                    <a:pt x="2241255" y="2022409"/>
                  </a:lnTo>
                  <a:lnTo>
                    <a:pt x="2268124" y="1986526"/>
                  </a:lnTo>
                  <a:lnTo>
                    <a:pt x="2293725" y="1949665"/>
                  </a:lnTo>
                  <a:lnTo>
                    <a:pt x="2318026" y="1911859"/>
                  </a:lnTo>
                  <a:lnTo>
                    <a:pt x="2340994" y="1873142"/>
                  </a:lnTo>
                  <a:lnTo>
                    <a:pt x="2362596" y="1833544"/>
                  </a:lnTo>
                  <a:lnTo>
                    <a:pt x="2382801" y="1793100"/>
                  </a:lnTo>
                  <a:lnTo>
                    <a:pt x="2401576" y="1751840"/>
                  </a:lnTo>
                  <a:lnTo>
                    <a:pt x="2418888" y="1709798"/>
                  </a:lnTo>
                  <a:lnTo>
                    <a:pt x="2434705" y="1667006"/>
                  </a:lnTo>
                  <a:lnTo>
                    <a:pt x="2448995" y="1623497"/>
                  </a:lnTo>
                  <a:lnTo>
                    <a:pt x="2461725" y="1579303"/>
                  </a:lnTo>
                  <a:lnTo>
                    <a:pt x="2472863" y="1534456"/>
                  </a:lnTo>
                  <a:lnTo>
                    <a:pt x="2482376" y="1488989"/>
                  </a:lnTo>
                  <a:lnTo>
                    <a:pt x="2490233" y="1442934"/>
                  </a:lnTo>
                  <a:lnTo>
                    <a:pt x="2496400" y="1396325"/>
                  </a:lnTo>
                  <a:lnTo>
                    <a:pt x="2500845" y="1349192"/>
                  </a:lnTo>
                  <a:lnTo>
                    <a:pt x="2503535" y="1301570"/>
                  </a:lnTo>
                  <a:lnTo>
                    <a:pt x="2504440" y="1253489"/>
                  </a:lnTo>
                  <a:lnTo>
                    <a:pt x="2503535" y="1205409"/>
                  </a:lnTo>
                  <a:lnTo>
                    <a:pt x="2500845" y="1157787"/>
                  </a:lnTo>
                  <a:lnTo>
                    <a:pt x="2496400" y="1110654"/>
                  </a:lnTo>
                  <a:lnTo>
                    <a:pt x="2490233" y="1064045"/>
                  </a:lnTo>
                  <a:lnTo>
                    <a:pt x="2482376" y="1017990"/>
                  </a:lnTo>
                  <a:lnTo>
                    <a:pt x="2472863" y="972523"/>
                  </a:lnTo>
                  <a:lnTo>
                    <a:pt x="2461725" y="927676"/>
                  </a:lnTo>
                  <a:lnTo>
                    <a:pt x="2448995" y="883482"/>
                  </a:lnTo>
                  <a:lnTo>
                    <a:pt x="2434705" y="839973"/>
                  </a:lnTo>
                  <a:lnTo>
                    <a:pt x="2418888" y="797181"/>
                  </a:lnTo>
                  <a:lnTo>
                    <a:pt x="2401576" y="755139"/>
                  </a:lnTo>
                  <a:lnTo>
                    <a:pt x="2382801" y="713879"/>
                  </a:lnTo>
                  <a:lnTo>
                    <a:pt x="2362596" y="673435"/>
                  </a:lnTo>
                  <a:lnTo>
                    <a:pt x="2340994" y="633837"/>
                  </a:lnTo>
                  <a:lnTo>
                    <a:pt x="2318026" y="595120"/>
                  </a:lnTo>
                  <a:lnTo>
                    <a:pt x="2293725" y="557314"/>
                  </a:lnTo>
                  <a:lnTo>
                    <a:pt x="2268124" y="520453"/>
                  </a:lnTo>
                  <a:lnTo>
                    <a:pt x="2241255" y="484570"/>
                  </a:lnTo>
                  <a:lnTo>
                    <a:pt x="2213150" y="449696"/>
                  </a:lnTo>
                  <a:lnTo>
                    <a:pt x="2183842" y="415864"/>
                  </a:lnTo>
                  <a:lnTo>
                    <a:pt x="2153364" y="383106"/>
                  </a:lnTo>
                  <a:lnTo>
                    <a:pt x="2121746" y="351456"/>
                  </a:lnTo>
                  <a:lnTo>
                    <a:pt x="2089023" y="320945"/>
                  </a:lnTo>
                  <a:lnTo>
                    <a:pt x="2055226" y="291606"/>
                  </a:lnTo>
                  <a:lnTo>
                    <a:pt x="2020388" y="263471"/>
                  </a:lnTo>
                  <a:lnTo>
                    <a:pt x="1984542" y="236573"/>
                  </a:lnTo>
                  <a:lnTo>
                    <a:pt x="1947719" y="210945"/>
                  </a:lnTo>
                  <a:lnTo>
                    <a:pt x="1909952" y="186618"/>
                  </a:lnTo>
                  <a:lnTo>
                    <a:pt x="1871273" y="163625"/>
                  </a:lnTo>
                  <a:lnTo>
                    <a:pt x="1831716" y="141999"/>
                  </a:lnTo>
                  <a:lnTo>
                    <a:pt x="1791312" y="121772"/>
                  </a:lnTo>
                  <a:lnTo>
                    <a:pt x="1750093" y="102977"/>
                  </a:lnTo>
                  <a:lnTo>
                    <a:pt x="1708093" y="85646"/>
                  </a:lnTo>
                  <a:lnTo>
                    <a:pt x="1665343" y="69811"/>
                  </a:lnTo>
                  <a:lnTo>
                    <a:pt x="1621877" y="55506"/>
                  </a:lnTo>
                  <a:lnTo>
                    <a:pt x="1577725" y="42762"/>
                  </a:lnTo>
                  <a:lnTo>
                    <a:pt x="1532922" y="31611"/>
                  </a:lnTo>
                  <a:lnTo>
                    <a:pt x="1487498" y="22087"/>
                  </a:lnTo>
                  <a:lnTo>
                    <a:pt x="1441488" y="14222"/>
                  </a:lnTo>
                  <a:lnTo>
                    <a:pt x="1394922" y="8049"/>
                  </a:lnTo>
                  <a:lnTo>
                    <a:pt x="1347834" y="3598"/>
                  </a:lnTo>
                  <a:lnTo>
                    <a:pt x="1300256" y="905"/>
                  </a:lnTo>
                  <a:lnTo>
                    <a:pt x="1252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8699" y="2667000"/>
              <a:ext cx="2504440" cy="2506980"/>
            </a:xfrm>
            <a:custGeom>
              <a:avLst/>
              <a:gdLst/>
              <a:ahLst/>
              <a:cxnLst/>
              <a:rect l="l" t="t" r="r" b="b"/>
              <a:pathLst>
                <a:path w="2504440" h="2506979">
                  <a:moveTo>
                    <a:pt x="0" y="1253489"/>
                  </a:moveTo>
                  <a:lnTo>
                    <a:pt x="904" y="1205409"/>
                  </a:lnTo>
                  <a:lnTo>
                    <a:pt x="3594" y="1157787"/>
                  </a:lnTo>
                  <a:lnTo>
                    <a:pt x="8039" y="1110654"/>
                  </a:lnTo>
                  <a:lnTo>
                    <a:pt x="14206" y="1064045"/>
                  </a:lnTo>
                  <a:lnTo>
                    <a:pt x="22063" y="1017990"/>
                  </a:lnTo>
                  <a:lnTo>
                    <a:pt x="31576" y="972523"/>
                  </a:lnTo>
                  <a:lnTo>
                    <a:pt x="42714" y="927676"/>
                  </a:lnTo>
                  <a:lnTo>
                    <a:pt x="55444" y="883482"/>
                  </a:lnTo>
                  <a:lnTo>
                    <a:pt x="69734" y="839973"/>
                  </a:lnTo>
                  <a:lnTo>
                    <a:pt x="85551" y="797181"/>
                  </a:lnTo>
                  <a:lnTo>
                    <a:pt x="102863" y="755139"/>
                  </a:lnTo>
                  <a:lnTo>
                    <a:pt x="121638" y="713879"/>
                  </a:lnTo>
                  <a:lnTo>
                    <a:pt x="141843" y="673435"/>
                  </a:lnTo>
                  <a:lnTo>
                    <a:pt x="163445" y="633837"/>
                  </a:lnTo>
                  <a:lnTo>
                    <a:pt x="186413" y="595120"/>
                  </a:lnTo>
                  <a:lnTo>
                    <a:pt x="210714" y="557314"/>
                  </a:lnTo>
                  <a:lnTo>
                    <a:pt x="236315" y="520453"/>
                  </a:lnTo>
                  <a:lnTo>
                    <a:pt x="263184" y="484570"/>
                  </a:lnTo>
                  <a:lnTo>
                    <a:pt x="291289" y="449696"/>
                  </a:lnTo>
                  <a:lnTo>
                    <a:pt x="320597" y="415864"/>
                  </a:lnTo>
                  <a:lnTo>
                    <a:pt x="351075" y="383106"/>
                  </a:lnTo>
                  <a:lnTo>
                    <a:pt x="382693" y="351456"/>
                  </a:lnTo>
                  <a:lnTo>
                    <a:pt x="415416" y="320945"/>
                  </a:lnTo>
                  <a:lnTo>
                    <a:pt x="449213" y="291606"/>
                  </a:lnTo>
                  <a:lnTo>
                    <a:pt x="484051" y="263471"/>
                  </a:lnTo>
                  <a:lnTo>
                    <a:pt x="519897" y="236573"/>
                  </a:lnTo>
                  <a:lnTo>
                    <a:pt x="556720" y="210945"/>
                  </a:lnTo>
                  <a:lnTo>
                    <a:pt x="594487" y="186618"/>
                  </a:lnTo>
                  <a:lnTo>
                    <a:pt x="633166" y="163625"/>
                  </a:lnTo>
                  <a:lnTo>
                    <a:pt x="672723" y="141999"/>
                  </a:lnTo>
                  <a:lnTo>
                    <a:pt x="713127" y="121772"/>
                  </a:lnTo>
                  <a:lnTo>
                    <a:pt x="754346" y="102977"/>
                  </a:lnTo>
                  <a:lnTo>
                    <a:pt x="796346" y="85646"/>
                  </a:lnTo>
                  <a:lnTo>
                    <a:pt x="839096" y="69811"/>
                  </a:lnTo>
                  <a:lnTo>
                    <a:pt x="882562" y="55506"/>
                  </a:lnTo>
                  <a:lnTo>
                    <a:pt x="926714" y="42762"/>
                  </a:lnTo>
                  <a:lnTo>
                    <a:pt x="971517" y="31611"/>
                  </a:lnTo>
                  <a:lnTo>
                    <a:pt x="1016941" y="22087"/>
                  </a:lnTo>
                  <a:lnTo>
                    <a:pt x="1062951" y="14222"/>
                  </a:lnTo>
                  <a:lnTo>
                    <a:pt x="1109517" y="8049"/>
                  </a:lnTo>
                  <a:lnTo>
                    <a:pt x="1156605" y="3598"/>
                  </a:lnTo>
                  <a:lnTo>
                    <a:pt x="1204183" y="905"/>
                  </a:lnTo>
                  <a:lnTo>
                    <a:pt x="1252220" y="0"/>
                  </a:lnTo>
                  <a:lnTo>
                    <a:pt x="1300256" y="905"/>
                  </a:lnTo>
                  <a:lnTo>
                    <a:pt x="1347834" y="3598"/>
                  </a:lnTo>
                  <a:lnTo>
                    <a:pt x="1394922" y="8049"/>
                  </a:lnTo>
                  <a:lnTo>
                    <a:pt x="1441488" y="14222"/>
                  </a:lnTo>
                  <a:lnTo>
                    <a:pt x="1487498" y="22087"/>
                  </a:lnTo>
                  <a:lnTo>
                    <a:pt x="1532922" y="31611"/>
                  </a:lnTo>
                  <a:lnTo>
                    <a:pt x="1577725" y="42762"/>
                  </a:lnTo>
                  <a:lnTo>
                    <a:pt x="1621877" y="55506"/>
                  </a:lnTo>
                  <a:lnTo>
                    <a:pt x="1665343" y="69811"/>
                  </a:lnTo>
                  <a:lnTo>
                    <a:pt x="1708093" y="85646"/>
                  </a:lnTo>
                  <a:lnTo>
                    <a:pt x="1750093" y="102977"/>
                  </a:lnTo>
                  <a:lnTo>
                    <a:pt x="1791312" y="121772"/>
                  </a:lnTo>
                  <a:lnTo>
                    <a:pt x="1831716" y="141999"/>
                  </a:lnTo>
                  <a:lnTo>
                    <a:pt x="1871273" y="163625"/>
                  </a:lnTo>
                  <a:lnTo>
                    <a:pt x="1909952" y="186618"/>
                  </a:lnTo>
                  <a:lnTo>
                    <a:pt x="1947719" y="210945"/>
                  </a:lnTo>
                  <a:lnTo>
                    <a:pt x="1984542" y="236573"/>
                  </a:lnTo>
                  <a:lnTo>
                    <a:pt x="2020388" y="263471"/>
                  </a:lnTo>
                  <a:lnTo>
                    <a:pt x="2055226" y="291606"/>
                  </a:lnTo>
                  <a:lnTo>
                    <a:pt x="2089023" y="320945"/>
                  </a:lnTo>
                  <a:lnTo>
                    <a:pt x="2121746" y="351456"/>
                  </a:lnTo>
                  <a:lnTo>
                    <a:pt x="2153364" y="383106"/>
                  </a:lnTo>
                  <a:lnTo>
                    <a:pt x="2183842" y="415864"/>
                  </a:lnTo>
                  <a:lnTo>
                    <a:pt x="2213150" y="449696"/>
                  </a:lnTo>
                  <a:lnTo>
                    <a:pt x="2241255" y="484570"/>
                  </a:lnTo>
                  <a:lnTo>
                    <a:pt x="2268124" y="520453"/>
                  </a:lnTo>
                  <a:lnTo>
                    <a:pt x="2293725" y="557314"/>
                  </a:lnTo>
                  <a:lnTo>
                    <a:pt x="2318026" y="595120"/>
                  </a:lnTo>
                  <a:lnTo>
                    <a:pt x="2340994" y="633837"/>
                  </a:lnTo>
                  <a:lnTo>
                    <a:pt x="2362596" y="673435"/>
                  </a:lnTo>
                  <a:lnTo>
                    <a:pt x="2382801" y="713879"/>
                  </a:lnTo>
                  <a:lnTo>
                    <a:pt x="2401576" y="755139"/>
                  </a:lnTo>
                  <a:lnTo>
                    <a:pt x="2418888" y="797181"/>
                  </a:lnTo>
                  <a:lnTo>
                    <a:pt x="2434705" y="839973"/>
                  </a:lnTo>
                  <a:lnTo>
                    <a:pt x="2448995" y="883482"/>
                  </a:lnTo>
                  <a:lnTo>
                    <a:pt x="2461725" y="927676"/>
                  </a:lnTo>
                  <a:lnTo>
                    <a:pt x="2472863" y="972523"/>
                  </a:lnTo>
                  <a:lnTo>
                    <a:pt x="2482376" y="1017990"/>
                  </a:lnTo>
                  <a:lnTo>
                    <a:pt x="2490233" y="1064045"/>
                  </a:lnTo>
                  <a:lnTo>
                    <a:pt x="2496400" y="1110654"/>
                  </a:lnTo>
                  <a:lnTo>
                    <a:pt x="2500845" y="1157787"/>
                  </a:lnTo>
                  <a:lnTo>
                    <a:pt x="2503535" y="1205409"/>
                  </a:lnTo>
                  <a:lnTo>
                    <a:pt x="2504440" y="1253489"/>
                  </a:lnTo>
                  <a:lnTo>
                    <a:pt x="2503535" y="1301570"/>
                  </a:lnTo>
                  <a:lnTo>
                    <a:pt x="2500845" y="1349192"/>
                  </a:lnTo>
                  <a:lnTo>
                    <a:pt x="2496400" y="1396325"/>
                  </a:lnTo>
                  <a:lnTo>
                    <a:pt x="2490233" y="1442934"/>
                  </a:lnTo>
                  <a:lnTo>
                    <a:pt x="2482376" y="1488989"/>
                  </a:lnTo>
                  <a:lnTo>
                    <a:pt x="2472863" y="1534456"/>
                  </a:lnTo>
                  <a:lnTo>
                    <a:pt x="2461725" y="1579303"/>
                  </a:lnTo>
                  <a:lnTo>
                    <a:pt x="2448995" y="1623497"/>
                  </a:lnTo>
                  <a:lnTo>
                    <a:pt x="2434705" y="1667006"/>
                  </a:lnTo>
                  <a:lnTo>
                    <a:pt x="2418888" y="1709798"/>
                  </a:lnTo>
                  <a:lnTo>
                    <a:pt x="2401576" y="1751840"/>
                  </a:lnTo>
                  <a:lnTo>
                    <a:pt x="2382801" y="1793100"/>
                  </a:lnTo>
                  <a:lnTo>
                    <a:pt x="2362596" y="1833544"/>
                  </a:lnTo>
                  <a:lnTo>
                    <a:pt x="2340994" y="1873142"/>
                  </a:lnTo>
                  <a:lnTo>
                    <a:pt x="2318026" y="1911859"/>
                  </a:lnTo>
                  <a:lnTo>
                    <a:pt x="2293725" y="1949665"/>
                  </a:lnTo>
                  <a:lnTo>
                    <a:pt x="2268124" y="1986526"/>
                  </a:lnTo>
                  <a:lnTo>
                    <a:pt x="2241255" y="2022409"/>
                  </a:lnTo>
                  <a:lnTo>
                    <a:pt x="2213150" y="2057283"/>
                  </a:lnTo>
                  <a:lnTo>
                    <a:pt x="2183842" y="2091115"/>
                  </a:lnTo>
                  <a:lnTo>
                    <a:pt x="2153364" y="2123873"/>
                  </a:lnTo>
                  <a:lnTo>
                    <a:pt x="2121746" y="2155523"/>
                  </a:lnTo>
                  <a:lnTo>
                    <a:pt x="2089023" y="2186034"/>
                  </a:lnTo>
                  <a:lnTo>
                    <a:pt x="2055226" y="2215373"/>
                  </a:lnTo>
                  <a:lnTo>
                    <a:pt x="2020388" y="2243508"/>
                  </a:lnTo>
                  <a:lnTo>
                    <a:pt x="1984542" y="2270406"/>
                  </a:lnTo>
                  <a:lnTo>
                    <a:pt x="1947719" y="2296034"/>
                  </a:lnTo>
                  <a:lnTo>
                    <a:pt x="1909952" y="2320361"/>
                  </a:lnTo>
                  <a:lnTo>
                    <a:pt x="1871273" y="2343354"/>
                  </a:lnTo>
                  <a:lnTo>
                    <a:pt x="1831716" y="2364980"/>
                  </a:lnTo>
                  <a:lnTo>
                    <a:pt x="1791312" y="2385207"/>
                  </a:lnTo>
                  <a:lnTo>
                    <a:pt x="1750093" y="2404002"/>
                  </a:lnTo>
                  <a:lnTo>
                    <a:pt x="1708093" y="2421333"/>
                  </a:lnTo>
                  <a:lnTo>
                    <a:pt x="1665343" y="2437168"/>
                  </a:lnTo>
                  <a:lnTo>
                    <a:pt x="1621877" y="2451473"/>
                  </a:lnTo>
                  <a:lnTo>
                    <a:pt x="1577725" y="2464217"/>
                  </a:lnTo>
                  <a:lnTo>
                    <a:pt x="1532922" y="2475368"/>
                  </a:lnTo>
                  <a:lnTo>
                    <a:pt x="1487498" y="2484892"/>
                  </a:lnTo>
                  <a:lnTo>
                    <a:pt x="1441488" y="2492757"/>
                  </a:lnTo>
                  <a:lnTo>
                    <a:pt x="1394922" y="2498930"/>
                  </a:lnTo>
                  <a:lnTo>
                    <a:pt x="1347834" y="2503381"/>
                  </a:lnTo>
                  <a:lnTo>
                    <a:pt x="1300256" y="2506074"/>
                  </a:lnTo>
                  <a:lnTo>
                    <a:pt x="1252220" y="2506980"/>
                  </a:lnTo>
                  <a:lnTo>
                    <a:pt x="1204183" y="2506074"/>
                  </a:lnTo>
                  <a:lnTo>
                    <a:pt x="1156605" y="2503381"/>
                  </a:lnTo>
                  <a:lnTo>
                    <a:pt x="1109517" y="2498930"/>
                  </a:lnTo>
                  <a:lnTo>
                    <a:pt x="1062951" y="2492757"/>
                  </a:lnTo>
                  <a:lnTo>
                    <a:pt x="1016941" y="2484892"/>
                  </a:lnTo>
                  <a:lnTo>
                    <a:pt x="971517" y="2475368"/>
                  </a:lnTo>
                  <a:lnTo>
                    <a:pt x="926714" y="2464217"/>
                  </a:lnTo>
                  <a:lnTo>
                    <a:pt x="882562" y="2451473"/>
                  </a:lnTo>
                  <a:lnTo>
                    <a:pt x="839096" y="2437168"/>
                  </a:lnTo>
                  <a:lnTo>
                    <a:pt x="796346" y="2421333"/>
                  </a:lnTo>
                  <a:lnTo>
                    <a:pt x="754346" y="2404002"/>
                  </a:lnTo>
                  <a:lnTo>
                    <a:pt x="713127" y="2385207"/>
                  </a:lnTo>
                  <a:lnTo>
                    <a:pt x="672723" y="2364980"/>
                  </a:lnTo>
                  <a:lnTo>
                    <a:pt x="633166" y="2343354"/>
                  </a:lnTo>
                  <a:lnTo>
                    <a:pt x="594487" y="2320361"/>
                  </a:lnTo>
                  <a:lnTo>
                    <a:pt x="556720" y="2296034"/>
                  </a:lnTo>
                  <a:lnTo>
                    <a:pt x="519897" y="2270406"/>
                  </a:lnTo>
                  <a:lnTo>
                    <a:pt x="484051" y="2243508"/>
                  </a:lnTo>
                  <a:lnTo>
                    <a:pt x="449213" y="2215373"/>
                  </a:lnTo>
                  <a:lnTo>
                    <a:pt x="415416" y="2186034"/>
                  </a:lnTo>
                  <a:lnTo>
                    <a:pt x="382693" y="2155523"/>
                  </a:lnTo>
                  <a:lnTo>
                    <a:pt x="351075" y="2123873"/>
                  </a:lnTo>
                  <a:lnTo>
                    <a:pt x="320597" y="2091115"/>
                  </a:lnTo>
                  <a:lnTo>
                    <a:pt x="291289" y="2057283"/>
                  </a:lnTo>
                  <a:lnTo>
                    <a:pt x="263184" y="2022409"/>
                  </a:lnTo>
                  <a:lnTo>
                    <a:pt x="236315" y="1986526"/>
                  </a:lnTo>
                  <a:lnTo>
                    <a:pt x="210714" y="1949665"/>
                  </a:lnTo>
                  <a:lnTo>
                    <a:pt x="186413" y="1911859"/>
                  </a:lnTo>
                  <a:lnTo>
                    <a:pt x="163445" y="1873142"/>
                  </a:lnTo>
                  <a:lnTo>
                    <a:pt x="141843" y="1833544"/>
                  </a:lnTo>
                  <a:lnTo>
                    <a:pt x="121638" y="1793100"/>
                  </a:lnTo>
                  <a:lnTo>
                    <a:pt x="102863" y="1751840"/>
                  </a:lnTo>
                  <a:lnTo>
                    <a:pt x="85551" y="1709798"/>
                  </a:lnTo>
                  <a:lnTo>
                    <a:pt x="69734" y="1667006"/>
                  </a:lnTo>
                  <a:lnTo>
                    <a:pt x="55444" y="1623497"/>
                  </a:lnTo>
                  <a:lnTo>
                    <a:pt x="42714" y="1579303"/>
                  </a:lnTo>
                  <a:lnTo>
                    <a:pt x="31576" y="1534456"/>
                  </a:lnTo>
                  <a:lnTo>
                    <a:pt x="22063" y="1488989"/>
                  </a:lnTo>
                  <a:lnTo>
                    <a:pt x="14206" y="1442934"/>
                  </a:lnTo>
                  <a:lnTo>
                    <a:pt x="8039" y="1396325"/>
                  </a:lnTo>
                  <a:lnTo>
                    <a:pt x="3594" y="1349192"/>
                  </a:lnTo>
                  <a:lnTo>
                    <a:pt x="904" y="1301570"/>
                  </a:lnTo>
                  <a:lnTo>
                    <a:pt x="0" y="1253489"/>
                  </a:lnTo>
                  <a:close/>
                </a:path>
              </a:pathLst>
            </a:custGeom>
            <a:ln w="137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5700" y="1440180"/>
              <a:ext cx="3446779" cy="243078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107847" y="3874757"/>
            <a:ext cx="1858645" cy="26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705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B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spc="-25" dirty="0">
                <a:latin typeface="Arial"/>
                <a:cs typeface="Arial"/>
              </a:rPr>
              <a:t>r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spc="-2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g</a:t>
            </a:r>
          </a:p>
          <a:p>
            <a:pPr marL="172720" indent="-160020">
              <a:lnSpc>
                <a:spcPts val="1080"/>
              </a:lnSpc>
              <a:spcBef>
                <a:spcPts val="919"/>
              </a:spcBef>
              <a:buChar char="•"/>
              <a:tabLst>
                <a:tab pos="172720" algn="l"/>
              </a:tabLst>
            </a:pPr>
            <a:r>
              <a:rPr sz="1200" b="1" spc="5" dirty="0">
                <a:latin typeface="Arial MT"/>
                <a:cs typeface="Arial MT"/>
              </a:rPr>
              <a:t>Makanan</a:t>
            </a:r>
            <a:endParaRPr sz="1200" b="1" dirty="0">
              <a:latin typeface="Arial MT"/>
              <a:cs typeface="Arial MT"/>
            </a:endParaRPr>
          </a:p>
          <a:p>
            <a:pPr marL="172720" indent="-16002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sz="1200" b="1" spc="-5" dirty="0">
                <a:latin typeface="Arial MT"/>
                <a:cs typeface="Arial MT"/>
              </a:rPr>
              <a:t>Minuman</a:t>
            </a:r>
            <a:endParaRPr sz="1200" b="1" dirty="0">
              <a:latin typeface="Arial MT"/>
              <a:cs typeface="Arial MT"/>
            </a:endParaRPr>
          </a:p>
          <a:p>
            <a:pPr marL="172720" indent="-16002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sz="1200" b="1" spc="-5" dirty="0">
                <a:latin typeface="Arial MT"/>
                <a:cs typeface="Arial MT"/>
              </a:rPr>
              <a:t>Obat</a:t>
            </a:r>
            <a:endParaRPr sz="1200" b="1" dirty="0">
              <a:latin typeface="Arial MT"/>
              <a:cs typeface="Arial MT"/>
            </a:endParaRPr>
          </a:p>
          <a:p>
            <a:pPr marL="172720" indent="-16002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sz="1200" b="1" dirty="0">
                <a:latin typeface="Arial MT"/>
                <a:cs typeface="Arial MT"/>
              </a:rPr>
              <a:t>Kosmetik</a:t>
            </a:r>
          </a:p>
          <a:p>
            <a:pPr marL="172720" indent="-16002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sz="1200" b="1" spc="10" dirty="0">
                <a:latin typeface="Arial MT"/>
                <a:cs typeface="Arial MT"/>
              </a:rPr>
              <a:t>Produ</a:t>
            </a:r>
            <a:r>
              <a:rPr sz="1200" b="1" spc="-5" dirty="0">
                <a:latin typeface="Arial MT"/>
                <a:cs typeface="Arial MT"/>
              </a:rPr>
              <a:t>k</a:t>
            </a:r>
            <a:r>
              <a:rPr sz="1200" b="1" spc="-65" dirty="0">
                <a:latin typeface="Arial MT"/>
                <a:cs typeface="Arial MT"/>
              </a:rPr>
              <a:t> </a:t>
            </a:r>
            <a:r>
              <a:rPr sz="1200" b="1" dirty="0">
                <a:latin typeface="Arial MT"/>
                <a:cs typeface="Arial MT"/>
              </a:rPr>
              <a:t>Ki</a:t>
            </a:r>
            <a:r>
              <a:rPr sz="1200" b="1" spc="5" dirty="0">
                <a:latin typeface="Arial MT"/>
                <a:cs typeface="Arial MT"/>
              </a:rPr>
              <a:t>m</a:t>
            </a:r>
            <a:r>
              <a:rPr sz="1200" b="1" spc="-5" dirty="0">
                <a:latin typeface="Arial MT"/>
                <a:cs typeface="Arial MT"/>
              </a:rPr>
              <a:t>ia</a:t>
            </a:r>
            <a:r>
              <a:rPr sz="1200" b="1" dirty="0">
                <a:latin typeface="Arial MT"/>
                <a:cs typeface="Arial MT"/>
              </a:rPr>
              <a:t>w</a:t>
            </a:r>
            <a:r>
              <a:rPr sz="1200" b="1" spc="-5" dirty="0">
                <a:latin typeface="Arial MT"/>
                <a:cs typeface="Arial MT"/>
              </a:rPr>
              <a:t>i</a:t>
            </a:r>
            <a:endParaRPr sz="1200" b="1" dirty="0">
              <a:latin typeface="Arial MT"/>
              <a:cs typeface="Arial MT"/>
            </a:endParaRPr>
          </a:p>
          <a:p>
            <a:pPr marL="172720" indent="-16002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sz="1200" b="1" spc="10" dirty="0">
                <a:latin typeface="Arial MT"/>
                <a:cs typeface="Arial MT"/>
              </a:rPr>
              <a:t>Produ</a:t>
            </a:r>
            <a:r>
              <a:rPr sz="1200" b="1" spc="-5" dirty="0">
                <a:latin typeface="Arial MT"/>
                <a:cs typeface="Arial MT"/>
              </a:rPr>
              <a:t>k</a:t>
            </a:r>
            <a:r>
              <a:rPr sz="1200" b="1" spc="-65" dirty="0">
                <a:latin typeface="Arial MT"/>
                <a:cs typeface="Arial MT"/>
              </a:rPr>
              <a:t> </a:t>
            </a:r>
            <a:r>
              <a:rPr sz="1200" b="1" spc="-10" dirty="0">
                <a:latin typeface="Arial MT"/>
                <a:cs typeface="Arial MT"/>
              </a:rPr>
              <a:t>Biologi</a:t>
            </a:r>
            <a:endParaRPr sz="1200" b="1" dirty="0">
              <a:latin typeface="Arial MT"/>
              <a:cs typeface="Arial MT"/>
            </a:endParaRPr>
          </a:p>
          <a:p>
            <a:pPr marL="172720" marR="273685" indent="-16002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sz="1200" b="1" spc="-10" dirty="0">
                <a:latin typeface="Arial MT"/>
                <a:cs typeface="Arial MT"/>
              </a:rPr>
              <a:t>Produ</a:t>
            </a:r>
            <a:r>
              <a:rPr sz="1200" b="1" spc="-5" dirty="0">
                <a:latin typeface="Arial MT"/>
                <a:cs typeface="Arial MT"/>
              </a:rPr>
              <a:t>k</a:t>
            </a:r>
            <a:r>
              <a:rPr sz="1200" b="1" spc="-25" dirty="0">
                <a:latin typeface="Arial MT"/>
                <a:cs typeface="Arial MT"/>
              </a:rPr>
              <a:t> </a:t>
            </a:r>
            <a:r>
              <a:rPr sz="1200" b="1" spc="-15" dirty="0" err="1">
                <a:latin typeface="Arial MT"/>
                <a:cs typeface="Arial MT"/>
              </a:rPr>
              <a:t>R</a:t>
            </a:r>
            <a:r>
              <a:rPr sz="1200" b="1" spc="-5" dirty="0" err="1">
                <a:latin typeface="Arial MT"/>
                <a:cs typeface="Arial MT"/>
              </a:rPr>
              <a:t>e</a:t>
            </a:r>
            <a:r>
              <a:rPr sz="1200" b="1" spc="-20" dirty="0" err="1">
                <a:latin typeface="Arial MT"/>
                <a:cs typeface="Arial MT"/>
              </a:rPr>
              <a:t>k</a:t>
            </a:r>
            <a:r>
              <a:rPr sz="1200" b="1" spc="-5" dirty="0" err="1">
                <a:latin typeface="Arial MT"/>
                <a:cs typeface="Arial MT"/>
              </a:rPr>
              <a:t>a</a:t>
            </a:r>
            <a:r>
              <a:rPr sz="1200" b="1" spc="-40" dirty="0" err="1">
                <a:latin typeface="Arial MT"/>
                <a:cs typeface="Arial MT"/>
              </a:rPr>
              <a:t>y</a:t>
            </a:r>
            <a:r>
              <a:rPr sz="1200" b="1" spc="-5" dirty="0" err="1">
                <a:latin typeface="Arial MT"/>
                <a:cs typeface="Arial MT"/>
              </a:rPr>
              <a:t>a</a:t>
            </a:r>
            <a:r>
              <a:rPr sz="1200" b="1" dirty="0" err="1">
                <a:latin typeface="Arial MT"/>
                <a:cs typeface="Arial MT"/>
              </a:rPr>
              <a:t>s</a:t>
            </a:r>
            <a:r>
              <a:rPr sz="1200" b="1" spc="-5" dirty="0" err="1">
                <a:latin typeface="Arial MT"/>
                <a:cs typeface="Arial MT"/>
              </a:rPr>
              <a:t>a</a:t>
            </a:r>
            <a:r>
              <a:rPr sz="1200" b="1" spc="-5" dirty="0">
                <a:latin typeface="Arial MT"/>
                <a:cs typeface="Arial MT"/>
              </a:rPr>
              <a:t>  </a:t>
            </a:r>
            <a:r>
              <a:rPr sz="1200" b="1" dirty="0" err="1">
                <a:latin typeface="Arial MT"/>
                <a:cs typeface="Arial MT"/>
              </a:rPr>
              <a:t>Genetik</a:t>
            </a:r>
            <a:endParaRPr lang="en-US" sz="1200" b="1" dirty="0">
              <a:latin typeface="Arial MT"/>
              <a:cs typeface="Arial MT"/>
            </a:endParaRPr>
          </a:p>
          <a:p>
            <a:pPr marL="172720" marR="273685" indent="-160020">
              <a:buFontTx/>
              <a:buChar char="•"/>
              <a:tabLst>
                <a:tab pos="172720" algn="l"/>
              </a:tabLst>
            </a:pPr>
            <a:r>
              <a:rPr lang="en-US" sz="1200" b="1" spc="10" dirty="0" err="1">
                <a:latin typeface="Arial MT"/>
                <a:cs typeface="Arial MT"/>
              </a:rPr>
              <a:t>Barang</a:t>
            </a:r>
            <a:r>
              <a:rPr lang="en-US" sz="1200" b="1" spc="-45" dirty="0">
                <a:latin typeface="Arial MT"/>
                <a:cs typeface="Arial MT"/>
              </a:rPr>
              <a:t> </a:t>
            </a:r>
            <a:r>
              <a:rPr lang="en-US" sz="1200" b="1" spc="10" dirty="0" err="1">
                <a:latin typeface="Arial MT"/>
                <a:cs typeface="Arial MT"/>
              </a:rPr>
              <a:t>Gunaan</a:t>
            </a:r>
            <a:r>
              <a:rPr lang="en-US" sz="1200" b="1" spc="-35" dirty="0">
                <a:latin typeface="Arial MT"/>
                <a:cs typeface="Arial MT"/>
              </a:rPr>
              <a:t> </a:t>
            </a:r>
            <a:r>
              <a:rPr lang="en-US" sz="1200" b="1" spc="-10" dirty="0">
                <a:latin typeface="Arial MT"/>
                <a:cs typeface="Arial MT"/>
              </a:rPr>
              <a:t>yang</a:t>
            </a:r>
            <a:r>
              <a:rPr lang="en-US" sz="1200" b="1" spc="220" dirty="0">
                <a:latin typeface="Arial MT"/>
                <a:cs typeface="Arial MT"/>
              </a:rPr>
              <a:t> </a:t>
            </a:r>
            <a:r>
              <a:rPr lang="en-US" sz="1200" b="1" spc="-5" dirty="0" err="1">
                <a:latin typeface="Arial MT"/>
                <a:cs typeface="Arial MT"/>
              </a:rPr>
              <a:t>dipakai</a:t>
            </a:r>
            <a:r>
              <a:rPr lang="en-US" sz="1200" b="1" spc="-5" dirty="0">
                <a:latin typeface="Arial MT"/>
                <a:cs typeface="Arial MT"/>
              </a:rPr>
              <a:t>, </a:t>
            </a:r>
            <a:r>
              <a:rPr lang="en-US" sz="1200" b="1" spc="-5" dirty="0" err="1">
                <a:latin typeface="Arial MT"/>
                <a:cs typeface="Arial MT"/>
              </a:rPr>
              <a:t>digunakan</a:t>
            </a:r>
            <a:r>
              <a:rPr lang="en-US" sz="1200" b="1" spc="-5" dirty="0">
                <a:latin typeface="Arial MT"/>
                <a:cs typeface="Arial MT"/>
              </a:rPr>
              <a:t>, dan </a:t>
            </a:r>
            <a:r>
              <a:rPr lang="en-US" sz="1200" b="1" spc="-5" dirty="0" err="1">
                <a:latin typeface="Arial MT"/>
                <a:cs typeface="Arial MT"/>
              </a:rPr>
              <a:t>dimanfaatkan</a:t>
            </a:r>
            <a:r>
              <a:rPr lang="en-US" sz="1200" b="1" spc="-5" dirty="0">
                <a:latin typeface="Arial MT"/>
                <a:cs typeface="Arial MT"/>
              </a:rPr>
              <a:t> </a:t>
            </a:r>
            <a:endParaRPr lang="en-US" sz="900" dirty="0">
              <a:latin typeface="Arial MT"/>
              <a:cs typeface="Arial MT"/>
            </a:endParaRPr>
          </a:p>
          <a:p>
            <a:pPr marL="172720" marR="273685" indent="-160020">
              <a:lnSpc>
                <a:spcPct val="100000"/>
              </a:lnSpc>
              <a:buChar char="•"/>
              <a:tabLst>
                <a:tab pos="172720" algn="l"/>
              </a:tabLst>
            </a:pPr>
            <a:endParaRPr sz="90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87839" y="5694077"/>
            <a:ext cx="129539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994"/>
              </a:lnSpc>
            </a:pPr>
            <a:r>
              <a:rPr sz="900" dirty="0">
                <a:latin typeface="Arial MT"/>
                <a:cs typeface="Arial MT"/>
              </a:rPr>
              <a:t>i,</a:t>
            </a:r>
            <a:endParaRPr sz="900">
              <a:latin typeface="Arial MT"/>
              <a:cs typeface="Arial MT"/>
            </a:endParaRPr>
          </a:p>
          <a:p>
            <a:pPr algn="r">
              <a:lnSpc>
                <a:spcPct val="100000"/>
              </a:lnSpc>
            </a:pPr>
            <a:r>
              <a:rPr sz="900" spc="10" dirty="0">
                <a:latin typeface="Arial MT"/>
                <a:cs typeface="Arial MT"/>
              </a:rPr>
              <a:t>a</a:t>
            </a:r>
            <a:r>
              <a:rPr sz="900" spc="-5" dirty="0">
                <a:latin typeface="Arial MT"/>
                <a:cs typeface="Arial MT"/>
              </a:rPr>
              <a:t>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13780" y="3942967"/>
            <a:ext cx="1444273" cy="1592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284"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Jasa</a:t>
            </a:r>
            <a:endParaRPr sz="1200" dirty="0">
              <a:latin typeface="Arial"/>
              <a:cs typeface="Arial"/>
            </a:endParaRPr>
          </a:p>
          <a:p>
            <a:pPr marL="175260" indent="-162560">
              <a:spcBef>
                <a:spcPts val="819"/>
              </a:spcBef>
              <a:buChar char="•"/>
              <a:tabLst>
                <a:tab pos="175260" algn="l"/>
              </a:tabLst>
            </a:pPr>
            <a:r>
              <a:rPr sz="1200" b="1" spc="-5" dirty="0">
                <a:latin typeface="Arial MT"/>
                <a:cs typeface="Arial MT"/>
              </a:rPr>
              <a:t>Penyembelihan</a:t>
            </a:r>
            <a:endParaRPr sz="1200" b="1" dirty="0">
              <a:latin typeface="Arial MT"/>
              <a:cs typeface="Arial MT"/>
            </a:endParaRPr>
          </a:p>
          <a:p>
            <a:pPr marL="175260" indent="-162560">
              <a:buChar char="•"/>
              <a:tabLst>
                <a:tab pos="175260" algn="l"/>
              </a:tabLst>
            </a:pPr>
            <a:r>
              <a:rPr sz="1200" b="1" spc="-10" dirty="0">
                <a:latin typeface="Arial MT"/>
                <a:cs typeface="Arial MT"/>
              </a:rPr>
              <a:t>Pengolahan</a:t>
            </a:r>
            <a:endParaRPr sz="1200" b="1" dirty="0">
              <a:latin typeface="Arial MT"/>
              <a:cs typeface="Arial MT"/>
            </a:endParaRPr>
          </a:p>
          <a:p>
            <a:pPr marL="175260" indent="-162560">
              <a:buChar char="•"/>
              <a:tabLst>
                <a:tab pos="175260" algn="l"/>
              </a:tabLst>
            </a:pPr>
            <a:r>
              <a:rPr sz="1200" b="1" spc="-5" dirty="0">
                <a:latin typeface="Arial MT"/>
                <a:cs typeface="Arial MT"/>
              </a:rPr>
              <a:t>Penyimpanan</a:t>
            </a:r>
            <a:endParaRPr sz="1200" b="1" dirty="0">
              <a:latin typeface="Arial MT"/>
              <a:cs typeface="Arial MT"/>
            </a:endParaRPr>
          </a:p>
          <a:p>
            <a:pPr marL="175260" indent="-162560">
              <a:buChar char="•"/>
              <a:tabLst>
                <a:tab pos="175260" algn="l"/>
              </a:tabLst>
            </a:pPr>
            <a:r>
              <a:rPr sz="1200" b="1" dirty="0">
                <a:latin typeface="Arial MT"/>
                <a:cs typeface="Arial MT"/>
              </a:rPr>
              <a:t>Pengemasan</a:t>
            </a:r>
          </a:p>
          <a:p>
            <a:pPr marL="175260" indent="-162560">
              <a:buChar char="•"/>
              <a:tabLst>
                <a:tab pos="175260" algn="l"/>
              </a:tabLst>
            </a:pPr>
            <a:r>
              <a:rPr sz="1200" b="1" spc="-5" dirty="0">
                <a:latin typeface="Arial MT"/>
                <a:cs typeface="Arial MT"/>
              </a:rPr>
              <a:t>Pendistribusian</a:t>
            </a:r>
            <a:endParaRPr sz="1200" b="1" dirty="0">
              <a:latin typeface="Arial MT"/>
              <a:cs typeface="Arial MT"/>
            </a:endParaRPr>
          </a:p>
          <a:p>
            <a:pPr marL="175260" indent="-162560">
              <a:buChar char="•"/>
              <a:tabLst>
                <a:tab pos="175260" algn="l"/>
              </a:tabLst>
            </a:pPr>
            <a:r>
              <a:rPr sz="1200" b="1" spc="-10" dirty="0">
                <a:latin typeface="Arial MT"/>
                <a:cs typeface="Arial MT"/>
              </a:rPr>
              <a:t>Penjualan</a:t>
            </a:r>
            <a:endParaRPr sz="1200" b="1" dirty="0">
              <a:latin typeface="Arial MT"/>
              <a:cs typeface="Arial MT"/>
            </a:endParaRPr>
          </a:p>
          <a:p>
            <a:pPr marL="175260" indent="-162560">
              <a:buChar char="•"/>
              <a:tabLst>
                <a:tab pos="175260" algn="l"/>
              </a:tabLst>
            </a:pPr>
            <a:r>
              <a:rPr sz="1200" b="1" spc="-5" dirty="0">
                <a:latin typeface="Arial MT"/>
                <a:cs typeface="Arial MT"/>
              </a:rPr>
              <a:t>Penyajian</a:t>
            </a:r>
            <a:endParaRPr sz="1200" b="1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8853" y="251840"/>
            <a:ext cx="14147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 MT"/>
                <a:cs typeface="Arial MT"/>
              </a:rPr>
              <a:t>B</a:t>
            </a:r>
            <a:r>
              <a:rPr sz="1100" dirty="0">
                <a:latin typeface="Arial MT"/>
                <a:cs typeface="Arial MT"/>
              </a:rPr>
              <a:t>ada</a:t>
            </a:r>
            <a:r>
              <a:rPr sz="1100" spc="-5" dirty="0">
                <a:latin typeface="Arial MT"/>
                <a:cs typeface="Arial MT"/>
              </a:rPr>
              <a:t>n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P</a:t>
            </a:r>
            <a:r>
              <a:rPr sz="1100" dirty="0">
                <a:latin typeface="Arial MT"/>
                <a:cs typeface="Arial MT"/>
              </a:rPr>
              <a:t>en</a:t>
            </a:r>
            <a:r>
              <a:rPr sz="1100" spc="-10" dirty="0">
                <a:latin typeface="Arial MT"/>
                <a:cs typeface="Arial MT"/>
              </a:rPr>
              <a:t>y</a:t>
            </a:r>
            <a:r>
              <a:rPr sz="1100" dirty="0">
                <a:latin typeface="Arial MT"/>
                <a:cs typeface="Arial MT"/>
              </a:rPr>
              <a:t>e</a:t>
            </a:r>
            <a:r>
              <a:rPr sz="1100" spc="-30" dirty="0">
                <a:latin typeface="Arial MT"/>
                <a:cs typeface="Arial MT"/>
              </a:rPr>
              <a:t>l</a:t>
            </a:r>
            <a:r>
              <a:rPr sz="1100" dirty="0">
                <a:latin typeface="Arial MT"/>
                <a:cs typeface="Arial MT"/>
              </a:rPr>
              <a:t>engga</a:t>
            </a:r>
            <a:r>
              <a:rPr sz="1100" spc="-5" dirty="0">
                <a:latin typeface="Arial MT"/>
                <a:cs typeface="Arial MT"/>
              </a:rPr>
              <a:t>ra  </a:t>
            </a:r>
            <a:r>
              <a:rPr sz="1100" dirty="0">
                <a:latin typeface="Arial MT"/>
                <a:cs typeface="Arial MT"/>
              </a:rPr>
              <a:t>Jaminan Produk </a:t>
            </a:r>
            <a:r>
              <a:rPr sz="1100" spc="-5" dirty="0">
                <a:latin typeface="Arial MT"/>
                <a:cs typeface="Arial MT"/>
              </a:rPr>
              <a:t>Halal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K</a:t>
            </a:r>
            <a:r>
              <a:rPr sz="1100" dirty="0">
                <a:latin typeface="Arial MT"/>
                <a:cs typeface="Arial MT"/>
              </a:rPr>
              <a:t>e</a:t>
            </a:r>
            <a:r>
              <a:rPr sz="1100" spc="25" dirty="0">
                <a:latin typeface="Arial MT"/>
                <a:cs typeface="Arial MT"/>
              </a:rPr>
              <a:t>m</a:t>
            </a:r>
            <a:r>
              <a:rPr sz="1100" dirty="0">
                <a:latin typeface="Arial MT"/>
                <a:cs typeface="Arial MT"/>
              </a:rPr>
              <a:t>en</a:t>
            </a:r>
            <a:r>
              <a:rPr sz="1100" spc="-10" dirty="0">
                <a:latin typeface="Arial MT"/>
                <a:cs typeface="Arial MT"/>
              </a:rPr>
              <a:t>t</a:t>
            </a:r>
            <a:r>
              <a:rPr sz="1100" dirty="0">
                <a:latin typeface="Arial MT"/>
                <a:cs typeface="Arial MT"/>
              </a:rPr>
              <a:t>e</a:t>
            </a:r>
            <a:r>
              <a:rPr sz="1100" spc="-5" dirty="0">
                <a:latin typeface="Arial MT"/>
                <a:cs typeface="Arial MT"/>
              </a:rPr>
              <a:t>r</a:t>
            </a:r>
            <a:r>
              <a:rPr sz="1100" spc="-30" dirty="0">
                <a:latin typeface="Arial MT"/>
                <a:cs typeface="Arial MT"/>
              </a:rPr>
              <a:t>i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A</a:t>
            </a:r>
            <a:r>
              <a:rPr sz="1100" dirty="0">
                <a:latin typeface="Arial MT"/>
                <a:cs typeface="Arial MT"/>
              </a:rPr>
              <a:t>ga</a:t>
            </a:r>
            <a:r>
              <a:rPr sz="1100" spc="20" dirty="0">
                <a:latin typeface="Arial MT"/>
                <a:cs typeface="Arial MT"/>
              </a:rPr>
              <a:t>m</a:t>
            </a:r>
            <a:r>
              <a:rPr sz="1100" spc="-5" dirty="0">
                <a:latin typeface="Arial MT"/>
                <a:cs typeface="Arial MT"/>
              </a:rPr>
              <a:t>a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</a:t>
            </a:r>
            <a:r>
              <a:rPr sz="1100" dirty="0">
                <a:latin typeface="Arial MT"/>
                <a:cs typeface="Arial MT"/>
              </a:rPr>
              <a:t>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33830" y="356870"/>
            <a:ext cx="0" cy="408940"/>
          </a:xfrm>
          <a:custGeom>
            <a:avLst/>
            <a:gdLst/>
            <a:ahLst/>
            <a:cxnLst/>
            <a:rect l="l" t="t" r="r" b="b"/>
            <a:pathLst>
              <a:path h="408940">
                <a:moveTo>
                  <a:pt x="0" y="408939"/>
                </a:moveTo>
                <a:lnTo>
                  <a:pt x="0" y="0"/>
                </a:lnTo>
              </a:path>
            </a:pathLst>
          </a:custGeom>
          <a:ln w="12700">
            <a:solidFill>
              <a:srgbClr val="236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" y="269240"/>
            <a:ext cx="556260" cy="52577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1008741" y="309245"/>
            <a:ext cx="9779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 algn="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Ik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h</a:t>
            </a:r>
            <a:r>
              <a:rPr sz="1000" spc="10" dirty="0">
                <a:solidFill>
                  <a:srgbClr val="184A31"/>
                </a:solidFill>
                <a:latin typeface="Arial MT"/>
                <a:cs typeface="Arial MT"/>
              </a:rPr>
              <a:t>l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s</a:t>
            </a:r>
            <a:r>
              <a:rPr sz="1000" spc="-80" dirty="0">
                <a:solidFill>
                  <a:srgbClr val="184A31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84A31"/>
                </a:solidFill>
                <a:latin typeface="Arial MT"/>
                <a:cs typeface="Arial MT"/>
              </a:rPr>
              <a:t>B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e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r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spc="-35" dirty="0">
                <a:solidFill>
                  <a:srgbClr val="184A31"/>
                </a:solidFill>
                <a:latin typeface="Arial MT"/>
                <a:cs typeface="Arial MT"/>
              </a:rPr>
              <a:t>m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al  </a:t>
            </a:r>
            <a:r>
              <a:rPr sz="1000" spc="-10" dirty="0">
                <a:solidFill>
                  <a:srgbClr val="184A31"/>
                </a:solidFill>
                <a:latin typeface="Arial MT"/>
                <a:cs typeface="Arial MT"/>
              </a:rPr>
              <a:t>K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e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r</a:t>
            </a:r>
            <a:r>
              <a:rPr sz="1000" spc="-25" dirty="0">
                <a:solidFill>
                  <a:srgbClr val="184A31"/>
                </a:solidFill>
                <a:latin typeface="Arial MT"/>
                <a:cs typeface="Arial MT"/>
              </a:rPr>
              <a:t>j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spc="-80" dirty="0">
                <a:solidFill>
                  <a:srgbClr val="184A31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84A31"/>
                </a:solidFill>
                <a:latin typeface="Arial MT"/>
                <a:cs typeface="Arial MT"/>
              </a:rPr>
              <a:t>P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r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ofesi</a:t>
            </a:r>
            <a:r>
              <a:rPr sz="1000" spc="-20" dirty="0">
                <a:solidFill>
                  <a:srgbClr val="184A31"/>
                </a:solidFill>
                <a:latin typeface="Arial MT"/>
                <a:cs typeface="Arial MT"/>
              </a:rPr>
              <a:t>o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n</a:t>
            </a:r>
            <a:r>
              <a:rPr sz="1000" spc="-15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l  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Has</a:t>
            </a:r>
            <a:r>
              <a:rPr sz="1000" spc="10" dirty="0">
                <a:solidFill>
                  <a:srgbClr val="184A31"/>
                </a:solidFill>
                <a:latin typeface="Arial MT"/>
                <a:cs typeface="Arial MT"/>
              </a:rPr>
              <a:t>i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l</a:t>
            </a:r>
            <a:r>
              <a:rPr sz="1000" spc="-60" dirty="0">
                <a:solidFill>
                  <a:srgbClr val="184A31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184A31"/>
                </a:solidFill>
                <a:latin typeface="Arial MT"/>
                <a:cs typeface="Arial MT"/>
              </a:rPr>
              <a:t>M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aks</a:t>
            </a:r>
            <a:r>
              <a:rPr sz="1000" spc="15" dirty="0">
                <a:solidFill>
                  <a:srgbClr val="184A31"/>
                </a:solidFill>
                <a:latin typeface="Arial MT"/>
                <a:cs typeface="Arial MT"/>
              </a:rPr>
              <a:t>i</a:t>
            </a:r>
            <a:r>
              <a:rPr sz="1000" spc="-35" dirty="0">
                <a:solidFill>
                  <a:srgbClr val="184A31"/>
                </a:solidFill>
                <a:latin typeface="Arial MT"/>
                <a:cs typeface="Arial MT"/>
              </a:rPr>
              <a:t>m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7007" y="6303429"/>
            <a:ext cx="141351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50" spc="5" dirty="0">
                <a:solidFill>
                  <a:srgbClr val="FFFFFF"/>
                </a:solidFill>
                <a:latin typeface="Arial MT"/>
                <a:cs typeface="Arial MT"/>
              </a:rPr>
              <a:t>#halalitubaik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ts val="1670"/>
              </a:lnSpc>
            </a:pPr>
            <a:r>
              <a:rPr sz="1450" dirty="0">
                <a:solidFill>
                  <a:srgbClr val="FFFFFF"/>
                </a:solidFill>
                <a:latin typeface="Arial MT"/>
                <a:cs typeface="Arial MT"/>
              </a:rPr>
              <a:t>#MyHalalMyWay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76165" y="6603610"/>
            <a:ext cx="9531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halal.indonesia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dirty="0"/>
              <a:t>bpjphkemenag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pc="-5" dirty="0"/>
              <a:t>Halal</a:t>
            </a:r>
            <a:r>
              <a:rPr spc="5" dirty="0"/>
              <a:t> </a:t>
            </a:r>
            <a:r>
              <a:rPr spc="-5" dirty="0"/>
              <a:t>Indonesia-BPJPH</a:t>
            </a:r>
            <a:r>
              <a:rPr spc="-55" dirty="0"/>
              <a:t> </a:t>
            </a:r>
            <a:r>
              <a:rPr spc="5" dirty="0"/>
              <a:t>Kemenag</a:t>
            </a:r>
            <a:r>
              <a:rPr spc="-65" dirty="0"/>
              <a:t> </a:t>
            </a:r>
            <a:r>
              <a:rPr dirty="0"/>
              <a:t>RI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4C610D-5604-30DC-F819-BC58A8ECE04B}"/>
              </a:ext>
            </a:extLst>
          </p:cNvPr>
          <p:cNvSpPr txBox="1"/>
          <p:nvPr/>
        </p:nvSpPr>
        <p:spPr>
          <a:xfrm>
            <a:off x="3376428" y="238174"/>
            <a:ext cx="6589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31445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 err="1">
                <a:solidFill>
                  <a:srgbClr val="003300"/>
                </a:solidFill>
                <a:latin typeface="Arial"/>
                <a:cs typeface="Arial"/>
              </a:rPr>
              <a:t>K</a:t>
            </a:r>
            <a:r>
              <a:rPr lang="en-US" sz="3600" b="1" spc="-20" dirty="0" err="1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lang="en-US" sz="3600" b="1" dirty="0" err="1">
                <a:solidFill>
                  <a:srgbClr val="003300"/>
                </a:solidFill>
                <a:latin typeface="Arial"/>
                <a:cs typeface="Arial"/>
              </a:rPr>
              <a:t>wajiban</a:t>
            </a:r>
            <a:r>
              <a:rPr lang="en-US" sz="3600" b="1" dirty="0">
                <a:solidFill>
                  <a:srgbClr val="003300"/>
                </a:solidFill>
                <a:latin typeface="Arial"/>
                <a:cs typeface="Arial"/>
              </a:rPr>
              <a:t>  </a:t>
            </a:r>
            <a:r>
              <a:rPr lang="en-US" sz="3600" b="1" spc="-5" dirty="0" err="1">
                <a:solidFill>
                  <a:srgbClr val="003300"/>
                </a:solidFill>
                <a:latin typeface="Arial"/>
                <a:cs typeface="Arial"/>
              </a:rPr>
              <a:t>Sertifikasi</a:t>
            </a:r>
            <a:r>
              <a:rPr lang="en-US" sz="3600" b="1" spc="-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3600" b="1" spc="-13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lang="en-US" sz="3600" b="1" spc="-5" dirty="0">
                <a:solidFill>
                  <a:srgbClr val="003300"/>
                </a:solidFill>
                <a:latin typeface="Arial"/>
                <a:cs typeface="Arial"/>
              </a:rPr>
              <a:t>Halal</a:t>
            </a:r>
            <a:endParaRPr lang="en-US" sz="3600" dirty="0">
              <a:solidFill>
                <a:srgbClr val="003300"/>
              </a:solidFill>
              <a:latin typeface="Arial"/>
              <a:cs typeface="Arial"/>
            </a:endParaRPr>
          </a:p>
        </p:txBody>
      </p:sp>
      <p:pic>
        <p:nvPicPr>
          <p:cNvPr id="38" name="object 17">
            <a:extLst>
              <a:ext uri="{FF2B5EF4-FFF2-40B4-BE49-F238E27FC236}">
                <a16:creationId xmlns:a16="http://schemas.microsoft.com/office/drawing/2014/main" id="{9E2866D8-C208-FC4D-E3BF-37721C84FB5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1440" y="2712135"/>
            <a:ext cx="1003299" cy="1502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6240B245-51A1-0316-7B56-32D5A7D168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131" y="533400"/>
            <a:ext cx="8135738" cy="74295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CB63C9BD-0FEC-50AA-CF3F-84A6A5B805E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0" y="2438400"/>
            <a:ext cx="5791200" cy="26860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06188D-7A4A-6AA9-31DB-7386A023FD75}"/>
              </a:ext>
            </a:extLst>
          </p:cNvPr>
          <p:cNvSpPr/>
          <p:nvPr/>
        </p:nvSpPr>
        <p:spPr>
          <a:xfrm>
            <a:off x="152400" y="2092599"/>
            <a:ext cx="3581400" cy="26860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proses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tahapan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kehalalannya</a:t>
            </a:r>
            <a:r>
              <a:rPr lang="en-US" sz="20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97A4D2-3007-8454-E653-025FFA9A39E9}"/>
              </a:ext>
            </a:extLst>
          </p:cNvPr>
          <p:cNvSpPr/>
          <p:nvPr/>
        </p:nvSpPr>
        <p:spPr>
          <a:xfrm>
            <a:off x="8534400" y="2092599"/>
            <a:ext cx="3581400" cy="26860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halal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oleh PU UMK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9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ur Proses Sertifikasi halal">
            <a:extLst>
              <a:ext uri="{FF2B5EF4-FFF2-40B4-BE49-F238E27FC236}">
                <a16:creationId xmlns:a16="http://schemas.microsoft.com/office/drawing/2014/main" id="{212FBCF3-E5AB-630A-FB02-EDFDB152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4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0E112A-AA6B-9A3C-9BF5-82957AB3699C}"/>
              </a:ext>
            </a:extLst>
          </p:cNvPr>
          <p:cNvSpPr txBox="1"/>
          <p:nvPr/>
        </p:nvSpPr>
        <p:spPr>
          <a:xfrm>
            <a:off x="533400" y="304800"/>
            <a:ext cx="111252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wajib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didaftarkan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minuman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kosmetik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kimiawi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rekayasa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genetik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gunaan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aksesoris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sembelihan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penyembelihan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Rincian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(Keputusan Menteri Agama (KMA) No. 748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Kosmetik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15938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tradisional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suplemen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kuasi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15938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15938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kultur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bakteri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vaksin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15938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Kosmetik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skincare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1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98853" y="251840"/>
            <a:ext cx="14147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001633"/>
                </a:solidFill>
                <a:latin typeface="Arial MT"/>
                <a:cs typeface="Arial MT"/>
              </a:rPr>
              <a:t>B</a:t>
            </a:r>
            <a:r>
              <a:rPr sz="1100" dirty="0">
                <a:solidFill>
                  <a:srgbClr val="001633"/>
                </a:solidFill>
                <a:latin typeface="Arial MT"/>
                <a:cs typeface="Arial MT"/>
              </a:rPr>
              <a:t>ada</a:t>
            </a:r>
            <a:r>
              <a:rPr sz="1100" spc="-5" dirty="0">
                <a:solidFill>
                  <a:srgbClr val="001633"/>
                </a:solidFill>
                <a:latin typeface="Arial MT"/>
                <a:cs typeface="Arial MT"/>
              </a:rPr>
              <a:t>n</a:t>
            </a:r>
            <a:r>
              <a:rPr sz="1100" spc="-40" dirty="0">
                <a:solidFill>
                  <a:srgbClr val="001633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001633"/>
                </a:solidFill>
                <a:latin typeface="Arial MT"/>
                <a:cs typeface="Arial MT"/>
              </a:rPr>
              <a:t>P</a:t>
            </a:r>
            <a:r>
              <a:rPr sz="1100" dirty="0">
                <a:solidFill>
                  <a:srgbClr val="001633"/>
                </a:solidFill>
                <a:latin typeface="Arial MT"/>
                <a:cs typeface="Arial MT"/>
              </a:rPr>
              <a:t>en</a:t>
            </a:r>
            <a:r>
              <a:rPr sz="1100" spc="-10" dirty="0">
                <a:solidFill>
                  <a:srgbClr val="001633"/>
                </a:solidFill>
                <a:latin typeface="Arial MT"/>
                <a:cs typeface="Arial MT"/>
              </a:rPr>
              <a:t>y</a:t>
            </a:r>
            <a:r>
              <a:rPr sz="1100" dirty="0">
                <a:solidFill>
                  <a:srgbClr val="001633"/>
                </a:solidFill>
                <a:latin typeface="Arial MT"/>
                <a:cs typeface="Arial MT"/>
              </a:rPr>
              <a:t>e</a:t>
            </a:r>
            <a:r>
              <a:rPr sz="1100" spc="-30" dirty="0">
                <a:solidFill>
                  <a:srgbClr val="001633"/>
                </a:solidFill>
                <a:latin typeface="Arial MT"/>
                <a:cs typeface="Arial MT"/>
              </a:rPr>
              <a:t>l</a:t>
            </a:r>
            <a:r>
              <a:rPr sz="1100" dirty="0">
                <a:solidFill>
                  <a:srgbClr val="001633"/>
                </a:solidFill>
                <a:latin typeface="Arial MT"/>
                <a:cs typeface="Arial MT"/>
              </a:rPr>
              <a:t>engga</a:t>
            </a:r>
            <a:r>
              <a:rPr sz="1100" spc="-5" dirty="0">
                <a:solidFill>
                  <a:srgbClr val="001633"/>
                </a:solidFill>
                <a:latin typeface="Arial MT"/>
                <a:cs typeface="Arial MT"/>
              </a:rPr>
              <a:t>ra  </a:t>
            </a:r>
            <a:r>
              <a:rPr sz="1100" dirty="0">
                <a:solidFill>
                  <a:srgbClr val="001633"/>
                </a:solidFill>
                <a:latin typeface="Arial MT"/>
                <a:cs typeface="Arial MT"/>
              </a:rPr>
              <a:t>Jaminan Produk </a:t>
            </a:r>
            <a:r>
              <a:rPr sz="1100" spc="-5" dirty="0">
                <a:solidFill>
                  <a:srgbClr val="001633"/>
                </a:solidFill>
                <a:latin typeface="Arial MT"/>
                <a:cs typeface="Arial MT"/>
              </a:rPr>
              <a:t>Halal </a:t>
            </a:r>
            <a:r>
              <a:rPr sz="1100" spc="-295" dirty="0">
                <a:solidFill>
                  <a:srgbClr val="001633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001633"/>
                </a:solidFill>
                <a:latin typeface="Arial MT"/>
                <a:cs typeface="Arial MT"/>
              </a:rPr>
              <a:t>K</a:t>
            </a:r>
            <a:r>
              <a:rPr sz="1100" dirty="0">
                <a:solidFill>
                  <a:srgbClr val="001633"/>
                </a:solidFill>
                <a:latin typeface="Arial MT"/>
                <a:cs typeface="Arial MT"/>
              </a:rPr>
              <a:t>e</a:t>
            </a:r>
            <a:r>
              <a:rPr sz="1100" spc="25" dirty="0">
                <a:solidFill>
                  <a:srgbClr val="001633"/>
                </a:solidFill>
                <a:latin typeface="Arial MT"/>
                <a:cs typeface="Arial MT"/>
              </a:rPr>
              <a:t>m</a:t>
            </a:r>
            <a:r>
              <a:rPr sz="1100" dirty="0">
                <a:solidFill>
                  <a:srgbClr val="001633"/>
                </a:solidFill>
                <a:latin typeface="Arial MT"/>
                <a:cs typeface="Arial MT"/>
              </a:rPr>
              <a:t>en</a:t>
            </a:r>
            <a:r>
              <a:rPr sz="1100" spc="-10" dirty="0">
                <a:solidFill>
                  <a:srgbClr val="001633"/>
                </a:solidFill>
                <a:latin typeface="Arial MT"/>
                <a:cs typeface="Arial MT"/>
              </a:rPr>
              <a:t>t</a:t>
            </a:r>
            <a:r>
              <a:rPr sz="1100" dirty="0">
                <a:solidFill>
                  <a:srgbClr val="001633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001633"/>
                </a:solidFill>
                <a:latin typeface="Arial MT"/>
                <a:cs typeface="Arial MT"/>
              </a:rPr>
              <a:t>r</a:t>
            </a:r>
            <a:r>
              <a:rPr sz="1100" spc="-30" dirty="0">
                <a:solidFill>
                  <a:srgbClr val="001633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001633"/>
                </a:solidFill>
                <a:latin typeface="Arial MT"/>
                <a:cs typeface="Arial MT"/>
              </a:rPr>
              <a:t>a</a:t>
            </a:r>
            <a:r>
              <a:rPr sz="1100" spc="-50" dirty="0">
                <a:solidFill>
                  <a:srgbClr val="001633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001633"/>
                </a:solidFill>
                <a:latin typeface="Arial MT"/>
                <a:cs typeface="Arial MT"/>
              </a:rPr>
              <a:t>A</a:t>
            </a:r>
            <a:r>
              <a:rPr sz="1100" dirty="0">
                <a:solidFill>
                  <a:srgbClr val="001633"/>
                </a:solidFill>
                <a:latin typeface="Arial MT"/>
                <a:cs typeface="Arial MT"/>
              </a:rPr>
              <a:t>ga</a:t>
            </a:r>
            <a:r>
              <a:rPr sz="1100" spc="20" dirty="0">
                <a:solidFill>
                  <a:srgbClr val="001633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001633"/>
                </a:solidFill>
                <a:latin typeface="Arial MT"/>
                <a:cs typeface="Arial MT"/>
              </a:rPr>
              <a:t>a</a:t>
            </a:r>
            <a:r>
              <a:rPr sz="1100" spc="-40" dirty="0">
                <a:solidFill>
                  <a:srgbClr val="001633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1633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001633"/>
                </a:solidFill>
                <a:latin typeface="Arial MT"/>
                <a:cs typeface="Arial MT"/>
              </a:rPr>
              <a:t>I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69240"/>
            <a:ext cx="12192000" cy="6588759"/>
            <a:chOff x="0" y="269240"/>
            <a:chExt cx="12192000" cy="6588759"/>
          </a:xfrm>
        </p:grpSpPr>
        <p:sp>
          <p:nvSpPr>
            <p:cNvPr id="6" name="object 6"/>
            <p:cNvSpPr/>
            <p:nvPr/>
          </p:nvSpPr>
          <p:spPr>
            <a:xfrm>
              <a:off x="1433830" y="356870"/>
              <a:ext cx="0" cy="408940"/>
            </a:xfrm>
            <a:custGeom>
              <a:avLst/>
              <a:gdLst/>
              <a:ahLst/>
              <a:cxnLst/>
              <a:rect l="l" t="t" r="r" b="b"/>
              <a:pathLst>
                <a:path h="408940">
                  <a:moveTo>
                    <a:pt x="0" y="40893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6D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269240"/>
              <a:ext cx="556260" cy="5257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182360"/>
              <a:ext cx="3787140" cy="675640"/>
            </a:xfrm>
            <a:custGeom>
              <a:avLst/>
              <a:gdLst/>
              <a:ahLst/>
              <a:cxnLst/>
              <a:rect l="l" t="t" r="r" b="b"/>
              <a:pathLst>
                <a:path w="3787140" h="675640">
                  <a:moveTo>
                    <a:pt x="3787140" y="0"/>
                  </a:moveTo>
                  <a:lnTo>
                    <a:pt x="0" y="0"/>
                  </a:lnTo>
                  <a:lnTo>
                    <a:pt x="0" y="675639"/>
                  </a:lnTo>
                  <a:lnTo>
                    <a:pt x="3787140" y="675639"/>
                  </a:lnTo>
                  <a:lnTo>
                    <a:pt x="3787140" y="0"/>
                  </a:lnTo>
                  <a:close/>
                </a:path>
              </a:pathLst>
            </a:custGeom>
            <a:solidFill>
              <a:srgbClr val="6700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8200" y="6510019"/>
              <a:ext cx="8813800" cy="347980"/>
            </a:xfrm>
            <a:custGeom>
              <a:avLst/>
              <a:gdLst/>
              <a:ahLst/>
              <a:cxnLst/>
              <a:rect l="l" t="t" r="r" b="b"/>
              <a:pathLst>
                <a:path w="8813800" h="347979">
                  <a:moveTo>
                    <a:pt x="8750427" y="0"/>
                  </a:moveTo>
                  <a:lnTo>
                    <a:pt x="63373" y="0"/>
                  </a:lnTo>
                  <a:lnTo>
                    <a:pt x="38736" y="4990"/>
                  </a:lnTo>
                  <a:lnTo>
                    <a:pt x="18589" y="18586"/>
                  </a:lnTo>
                  <a:lnTo>
                    <a:pt x="4990" y="38726"/>
                  </a:lnTo>
                  <a:lnTo>
                    <a:pt x="0" y="63347"/>
                  </a:lnTo>
                  <a:lnTo>
                    <a:pt x="0" y="297327"/>
                  </a:lnTo>
                  <a:lnTo>
                    <a:pt x="4990" y="321953"/>
                  </a:lnTo>
                  <a:lnTo>
                    <a:pt x="18589" y="342094"/>
                  </a:lnTo>
                  <a:lnTo>
                    <a:pt x="27309" y="347978"/>
                  </a:lnTo>
                  <a:lnTo>
                    <a:pt x="8786490" y="347978"/>
                  </a:lnTo>
                  <a:lnTo>
                    <a:pt x="8795210" y="342094"/>
                  </a:lnTo>
                  <a:lnTo>
                    <a:pt x="8808809" y="321953"/>
                  </a:lnTo>
                  <a:lnTo>
                    <a:pt x="8813800" y="297327"/>
                  </a:lnTo>
                  <a:lnTo>
                    <a:pt x="8813800" y="63347"/>
                  </a:lnTo>
                  <a:lnTo>
                    <a:pt x="8808809" y="38726"/>
                  </a:lnTo>
                  <a:lnTo>
                    <a:pt x="8795210" y="18586"/>
                  </a:lnTo>
                  <a:lnTo>
                    <a:pt x="8775063" y="4990"/>
                  </a:lnTo>
                  <a:lnTo>
                    <a:pt x="8750427" y="0"/>
                  </a:lnTo>
                  <a:close/>
                </a:path>
              </a:pathLst>
            </a:custGeom>
            <a:solidFill>
              <a:srgbClr val="3CC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0359" y="6553199"/>
              <a:ext cx="287020" cy="2717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5479" y="6553199"/>
              <a:ext cx="284479" cy="2717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5040" y="6553199"/>
              <a:ext cx="287020" cy="2717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9980" y="6492240"/>
              <a:ext cx="394969" cy="3657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5259" y="6553199"/>
              <a:ext cx="406400" cy="27178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008741" y="309245"/>
            <a:ext cx="9779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 algn="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Ik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h</a:t>
            </a:r>
            <a:r>
              <a:rPr sz="1000" spc="10" dirty="0">
                <a:solidFill>
                  <a:srgbClr val="184A31"/>
                </a:solidFill>
                <a:latin typeface="Arial MT"/>
                <a:cs typeface="Arial MT"/>
              </a:rPr>
              <a:t>l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s</a:t>
            </a:r>
            <a:r>
              <a:rPr sz="1000" spc="-80" dirty="0">
                <a:solidFill>
                  <a:srgbClr val="184A31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84A31"/>
                </a:solidFill>
                <a:latin typeface="Arial MT"/>
                <a:cs typeface="Arial MT"/>
              </a:rPr>
              <a:t>B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e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r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spc="-35" dirty="0">
                <a:solidFill>
                  <a:srgbClr val="184A31"/>
                </a:solidFill>
                <a:latin typeface="Arial MT"/>
                <a:cs typeface="Arial MT"/>
              </a:rPr>
              <a:t>m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al  </a:t>
            </a:r>
            <a:r>
              <a:rPr sz="1000" spc="-10" dirty="0">
                <a:solidFill>
                  <a:srgbClr val="184A31"/>
                </a:solidFill>
                <a:latin typeface="Arial MT"/>
                <a:cs typeface="Arial MT"/>
              </a:rPr>
              <a:t>K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e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r</a:t>
            </a:r>
            <a:r>
              <a:rPr sz="1000" spc="-25" dirty="0">
                <a:solidFill>
                  <a:srgbClr val="184A31"/>
                </a:solidFill>
                <a:latin typeface="Arial MT"/>
                <a:cs typeface="Arial MT"/>
              </a:rPr>
              <a:t>j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spc="-80" dirty="0">
                <a:solidFill>
                  <a:srgbClr val="184A31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84A31"/>
                </a:solidFill>
                <a:latin typeface="Arial MT"/>
                <a:cs typeface="Arial MT"/>
              </a:rPr>
              <a:t>P</a:t>
            </a:r>
            <a:r>
              <a:rPr sz="1000" spc="5" dirty="0">
                <a:solidFill>
                  <a:srgbClr val="184A31"/>
                </a:solidFill>
                <a:latin typeface="Arial MT"/>
                <a:cs typeface="Arial MT"/>
              </a:rPr>
              <a:t>r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ofesi</a:t>
            </a:r>
            <a:r>
              <a:rPr sz="1000" spc="-20" dirty="0">
                <a:solidFill>
                  <a:srgbClr val="184A31"/>
                </a:solidFill>
                <a:latin typeface="Arial MT"/>
                <a:cs typeface="Arial MT"/>
              </a:rPr>
              <a:t>o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n</a:t>
            </a:r>
            <a:r>
              <a:rPr sz="1000" spc="-15" dirty="0">
                <a:solidFill>
                  <a:srgbClr val="184A31"/>
                </a:solidFill>
                <a:latin typeface="Arial MT"/>
                <a:cs typeface="Arial MT"/>
              </a:rPr>
              <a:t>a</a:t>
            </a:r>
            <a:r>
              <a:rPr sz="1000" dirty="0">
                <a:solidFill>
                  <a:srgbClr val="184A31"/>
                </a:solidFill>
                <a:latin typeface="Arial MT"/>
                <a:cs typeface="Arial MT"/>
              </a:rPr>
              <a:t>l  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Has</a:t>
            </a:r>
            <a:r>
              <a:rPr sz="1000" spc="10" dirty="0">
                <a:solidFill>
                  <a:srgbClr val="184A31"/>
                </a:solidFill>
                <a:latin typeface="Arial MT"/>
                <a:cs typeface="Arial MT"/>
              </a:rPr>
              <a:t>i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l</a:t>
            </a:r>
            <a:r>
              <a:rPr sz="1000" spc="-60" dirty="0">
                <a:solidFill>
                  <a:srgbClr val="184A31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184A31"/>
                </a:solidFill>
                <a:latin typeface="Arial MT"/>
                <a:cs typeface="Arial MT"/>
              </a:rPr>
              <a:t>M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aks</a:t>
            </a:r>
            <a:r>
              <a:rPr sz="1000" spc="15" dirty="0">
                <a:solidFill>
                  <a:srgbClr val="184A31"/>
                </a:solidFill>
                <a:latin typeface="Arial MT"/>
                <a:cs typeface="Arial MT"/>
              </a:rPr>
              <a:t>i</a:t>
            </a:r>
            <a:r>
              <a:rPr sz="1000" spc="-35" dirty="0">
                <a:solidFill>
                  <a:srgbClr val="184A31"/>
                </a:solidFill>
                <a:latin typeface="Arial MT"/>
                <a:cs typeface="Arial MT"/>
              </a:rPr>
              <a:t>m</a:t>
            </a:r>
            <a:r>
              <a:rPr sz="1000" spc="-5" dirty="0">
                <a:solidFill>
                  <a:srgbClr val="184A31"/>
                </a:solidFill>
                <a:latin typeface="Arial MT"/>
                <a:cs typeface="Arial MT"/>
              </a:rPr>
              <a:t>al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7007" y="6303429"/>
            <a:ext cx="141351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50" spc="5" dirty="0">
                <a:solidFill>
                  <a:srgbClr val="FFFFFF"/>
                </a:solidFill>
                <a:latin typeface="Arial MT"/>
                <a:cs typeface="Arial MT"/>
              </a:rPr>
              <a:t>#halalitubaik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ts val="1670"/>
              </a:lnSpc>
            </a:pPr>
            <a:r>
              <a:rPr sz="1450" dirty="0">
                <a:solidFill>
                  <a:srgbClr val="FFFFFF"/>
                </a:solidFill>
                <a:latin typeface="Arial MT"/>
                <a:cs typeface="Arial MT"/>
              </a:rPr>
              <a:t>#MyHalalMyWay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6165" y="6603610"/>
            <a:ext cx="9531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halal.indonesia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dirty="0"/>
              <a:t>bpjphkemenag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848600" y="6603610"/>
            <a:ext cx="99123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  <a:hlinkClick r:id="rId9"/>
              </a:rPr>
              <a:t>www.halal.go.id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pc="-5" dirty="0"/>
              <a:t>Halal</a:t>
            </a:r>
            <a:r>
              <a:rPr spc="5" dirty="0"/>
              <a:t> </a:t>
            </a:r>
            <a:r>
              <a:rPr spc="-5" dirty="0"/>
              <a:t>Indonesia-BPJPH</a:t>
            </a:r>
            <a:r>
              <a:rPr spc="-55" dirty="0"/>
              <a:t> </a:t>
            </a:r>
            <a:r>
              <a:rPr spc="5" dirty="0"/>
              <a:t>Kemenag</a:t>
            </a:r>
            <a:r>
              <a:rPr spc="-65" dirty="0"/>
              <a:t> </a:t>
            </a:r>
            <a:r>
              <a:rPr dirty="0"/>
              <a:t>RI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CA1393-6A24-23EB-21ED-339AA49DC7CD}"/>
              </a:ext>
            </a:extLst>
          </p:cNvPr>
          <p:cNvSpPr txBox="1"/>
          <p:nvPr/>
        </p:nvSpPr>
        <p:spPr>
          <a:xfrm>
            <a:off x="187007" y="838199"/>
            <a:ext cx="9091041" cy="559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Indonesia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muslim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dunia.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Meningkatnya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kesadaran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Halal pilar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menyangkut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ketertelusuran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halal value chain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(SJPH)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melindungi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032F27-577F-5AFE-2913-0CD155323B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t="13333" r="20309" b="16666"/>
          <a:stretch/>
        </p:blipFill>
        <p:spPr>
          <a:xfrm>
            <a:off x="9184088" y="1479280"/>
            <a:ext cx="2820905" cy="3899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D7BD17-86DB-E32D-BE8B-391DE8CBE0A6}"/>
              </a:ext>
            </a:extLst>
          </p:cNvPr>
          <p:cNvSpPr txBox="1"/>
          <p:nvPr/>
        </p:nvSpPr>
        <p:spPr>
          <a:xfrm>
            <a:off x="685800" y="685800"/>
            <a:ext cx="11049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tabLst>
                <a:tab pos="45720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Minuman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76263">
              <a:buSzPct val="100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Susu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turunannya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76263">
              <a:buSzPct val="100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Lemak,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minyak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emulsi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minyak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76263">
              <a:buSzPct val="100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(edible ice)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76263">
              <a:buSzPct val="100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sayur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diproses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jamur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rumput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76263">
              <a:buSzPct val="100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Gula,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kembang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gula,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cokelat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76263">
              <a:buSzPct val="100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Serealia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olahan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serealia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(roti,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pasta)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76263">
              <a:buSzPct val="100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Daging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olahan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daging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76263">
              <a:buSzPct val="100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Ikan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olahan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76263">
              <a:buSzPct val="100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Telur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olahan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telur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marR="0" lvl="1" indent="-576263">
              <a:buSzPct val="100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Bumbu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rempah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sup,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6263" indent="-576263">
              <a:buSzPct val="100000"/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Minuman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alkohol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alkohol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air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kemasan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63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8A42F4-C55C-7ED8-84C0-1EF05729C40E}"/>
              </a:ext>
            </a:extLst>
          </p:cNvPr>
          <p:cNvSpPr txBox="1"/>
          <p:nvPr/>
        </p:nvSpPr>
        <p:spPr>
          <a:xfrm>
            <a:off x="533400" y="228600"/>
            <a:ext cx="111252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tabLst>
                <a:tab pos="45720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Gunaan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-625475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Alas kaki,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pakaian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-625475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Perlengkapan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ibadah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-625475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kemasan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wadah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-625475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tulis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kantor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-625475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penunjang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Terbaru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 UMK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 No. 42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melindungi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kepastian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 file </a:t>
            </a:r>
            <a:r>
              <a:rPr lang="en-US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 PRODUK WAJIB SERTIFIKASI HALAL</a:t>
            </a:r>
            <a:r>
              <a:rPr lang="en-US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Word - RKMA </a:t>
            </a:r>
            <a:r>
              <a:rPr lang="en-US" sz="2800" dirty="0" err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Jenis</a:t>
            </a:r>
            <a:r>
              <a:rPr lang="en-US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dirty="0" err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Produk</a:t>
            </a:r>
            <a:r>
              <a:rPr lang="en-US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Final.docx</a:t>
            </a:r>
            <a:endParaRPr lang="en-US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6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516931-607A-9524-9CD2-1D96EEE95142}"/>
              </a:ext>
            </a:extLst>
          </p:cNvPr>
          <p:cNvSpPr txBox="1"/>
          <p:nvPr/>
        </p:nvSpPr>
        <p:spPr>
          <a:xfrm>
            <a:off x="2362200" y="152400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JENIS BAHAN DALAM REGULASI JPH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90CE0-E7E9-1B17-BD84-65AB97169C0E}"/>
              </a:ext>
            </a:extLst>
          </p:cNvPr>
          <p:cNvSpPr txBox="1"/>
          <p:nvPr/>
        </p:nvSpPr>
        <p:spPr>
          <a:xfrm>
            <a:off x="533400" y="677453"/>
            <a:ext cx="11125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Diatur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KMA 1360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lain:</a:t>
            </a:r>
          </a:p>
          <a:p>
            <a:r>
              <a:rPr lang="en-ID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Dilarang</a:t>
            </a:r>
            <a:r>
              <a:rPr lang="en-ID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turunannya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(lemak,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gelatin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disembelih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syariat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disembelih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bangkai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Darah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Alkohol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Alkohol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fermentasi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kosmetik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Diperbolehkan</a:t>
            </a:r>
            <a:r>
              <a:rPr lang="en-ID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ID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Gelatin</a:t>
            </a:r>
            <a:r>
              <a:rPr lang="en-ID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disembelih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syariat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yang halal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ID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Emulsifier dan stabilizer: </a:t>
            </a:r>
            <a:r>
              <a:rPr lang="en-ID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haram.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ID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ID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mikroorganisme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halal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disembelih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syariat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ID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Lemak dan </a:t>
            </a:r>
            <a:r>
              <a:rPr lang="en-ID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minyak</a:t>
            </a: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halal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disembelih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syariat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tumbuhan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4785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0211" y="80848"/>
            <a:ext cx="317137" cy="5723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95579"/>
            <a:ext cx="2362200" cy="647700"/>
            <a:chOff x="0" y="195579"/>
            <a:chExt cx="2362200" cy="647700"/>
          </a:xfrm>
        </p:grpSpPr>
        <p:sp>
          <p:nvSpPr>
            <p:cNvPr id="4" name="object 4"/>
            <p:cNvSpPr/>
            <p:nvPr/>
          </p:nvSpPr>
          <p:spPr>
            <a:xfrm>
              <a:off x="0" y="195579"/>
              <a:ext cx="2362200" cy="647700"/>
            </a:xfrm>
            <a:custGeom>
              <a:avLst/>
              <a:gdLst/>
              <a:ahLst/>
              <a:cxnLst/>
              <a:rect l="l" t="t" r="r" b="b"/>
              <a:pathLst>
                <a:path w="2362200" h="647700">
                  <a:moveTo>
                    <a:pt x="2057527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057527" y="647700"/>
                  </a:lnTo>
                  <a:lnTo>
                    <a:pt x="2102551" y="644187"/>
                  </a:lnTo>
                  <a:lnTo>
                    <a:pt x="2145523" y="633985"/>
                  </a:lnTo>
                  <a:lnTo>
                    <a:pt x="2185973" y="617593"/>
                  </a:lnTo>
                  <a:lnTo>
                    <a:pt x="2223428" y="595515"/>
                  </a:lnTo>
                  <a:lnTo>
                    <a:pt x="2257418" y="568251"/>
                  </a:lnTo>
                  <a:lnTo>
                    <a:pt x="2287471" y="536302"/>
                  </a:lnTo>
                  <a:lnTo>
                    <a:pt x="2313117" y="500171"/>
                  </a:lnTo>
                  <a:lnTo>
                    <a:pt x="2333884" y="460359"/>
                  </a:lnTo>
                  <a:lnTo>
                    <a:pt x="2349301" y="417367"/>
                  </a:lnTo>
                  <a:lnTo>
                    <a:pt x="2358896" y="371696"/>
                  </a:lnTo>
                  <a:lnTo>
                    <a:pt x="2362200" y="323850"/>
                  </a:lnTo>
                  <a:lnTo>
                    <a:pt x="2358896" y="276003"/>
                  </a:lnTo>
                  <a:lnTo>
                    <a:pt x="2349301" y="230332"/>
                  </a:lnTo>
                  <a:lnTo>
                    <a:pt x="2333884" y="187340"/>
                  </a:lnTo>
                  <a:lnTo>
                    <a:pt x="2313117" y="147528"/>
                  </a:lnTo>
                  <a:lnTo>
                    <a:pt x="2287471" y="111397"/>
                  </a:lnTo>
                  <a:lnTo>
                    <a:pt x="2257418" y="79448"/>
                  </a:lnTo>
                  <a:lnTo>
                    <a:pt x="2223428" y="52184"/>
                  </a:lnTo>
                  <a:lnTo>
                    <a:pt x="2185973" y="30106"/>
                  </a:lnTo>
                  <a:lnTo>
                    <a:pt x="2145523" y="13714"/>
                  </a:lnTo>
                  <a:lnTo>
                    <a:pt x="2102551" y="3512"/>
                  </a:lnTo>
                  <a:lnTo>
                    <a:pt x="2057527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420" y="274319"/>
              <a:ext cx="2037080" cy="42925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095240" y="6418579"/>
            <a:ext cx="7096759" cy="439420"/>
          </a:xfrm>
          <a:custGeom>
            <a:avLst/>
            <a:gdLst/>
            <a:ahLst/>
            <a:cxnLst/>
            <a:rect l="l" t="t" r="r" b="b"/>
            <a:pathLst>
              <a:path w="7096759" h="439420">
                <a:moveTo>
                  <a:pt x="6736969" y="0"/>
                </a:moveTo>
                <a:lnTo>
                  <a:pt x="512190" y="0"/>
                </a:lnTo>
                <a:lnTo>
                  <a:pt x="456390" y="2272"/>
                </a:lnTo>
                <a:lnTo>
                  <a:pt x="402327" y="8933"/>
                </a:lnTo>
                <a:lnTo>
                  <a:pt x="350316" y="19746"/>
                </a:lnTo>
                <a:lnTo>
                  <a:pt x="300669" y="34475"/>
                </a:lnTo>
                <a:lnTo>
                  <a:pt x="253698" y="52883"/>
                </a:lnTo>
                <a:lnTo>
                  <a:pt x="209717" y="74734"/>
                </a:lnTo>
                <a:lnTo>
                  <a:pt x="169038" y="99792"/>
                </a:lnTo>
                <a:lnTo>
                  <a:pt x="131973" y="127821"/>
                </a:lnTo>
                <a:lnTo>
                  <a:pt x="98836" y="158584"/>
                </a:lnTo>
                <a:lnTo>
                  <a:pt x="69939" y="191845"/>
                </a:lnTo>
                <a:lnTo>
                  <a:pt x="45595" y="227367"/>
                </a:lnTo>
                <a:lnTo>
                  <a:pt x="26116" y="264915"/>
                </a:lnTo>
                <a:lnTo>
                  <a:pt x="11815" y="304253"/>
                </a:lnTo>
                <a:lnTo>
                  <a:pt x="3006" y="345143"/>
                </a:lnTo>
                <a:lnTo>
                  <a:pt x="0" y="387350"/>
                </a:lnTo>
                <a:lnTo>
                  <a:pt x="3006" y="429556"/>
                </a:lnTo>
                <a:lnTo>
                  <a:pt x="5131" y="439420"/>
                </a:lnTo>
                <a:lnTo>
                  <a:pt x="7096759" y="439420"/>
                </a:lnTo>
                <a:lnTo>
                  <a:pt x="7096759" y="112374"/>
                </a:lnTo>
                <a:lnTo>
                  <a:pt x="7080121" y="99792"/>
                </a:lnTo>
                <a:lnTo>
                  <a:pt x="7039442" y="74734"/>
                </a:lnTo>
                <a:lnTo>
                  <a:pt x="6995461" y="52883"/>
                </a:lnTo>
                <a:lnTo>
                  <a:pt x="6948490" y="34475"/>
                </a:lnTo>
                <a:lnTo>
                  <a:pt x="6898843" y="19746"/>
                </a:lnTo>
                <a:lnTo>
                  <a:pt x="6846832" y="8933"/>
                </a:lnTo>
                <a:lnTo>
                  <a:pt x="6792769" y="2272"/>
                </a:lnTo>
                <a:lnTo>
                  <a:pt x="6736969" y="0"/>
                </a:lnTo>
                <a:close/>
              </a:path>
            </a:pathLst>
          </a:custGeom>
          <a:solidFill>
            <a:srgbClr val="773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62878" y="6591300"/>
            <a:ext cx="368998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06195" algn="l"/>
                <a:tab pos="2625725" algn="l"/>
              </a:tabLst>
            </a:pPr>
            <a:r>
              <a:rPr sz="1575" b="1" spc="-22" baseline="2645" dirty="0">
                <a:solidFill>
                  <a:srgbClr val="FFFFFF"/>
                </a:solidFill>
                <a:latin typeface="Tahoma"/>
                <a:cs typeface="Tahoma"/>
              </a:rPr>
              <a:t>halal.indonesia	</a:t>
            </a:r>
            <a:r>
              <a:rPr sz="1575" b="1" baseline="2645" dirty="0">
                <a:solidFill>
                  <a:srgbClr val="FFFFFF"/>
                </a:solidFill>
                <a:latin typeface="Tahoma"/>
                <a:cs typeface="Tahoma"/>
              </a:rPr>
              <a:t>bpjphkemenag	</a:t>
            </a:r>
            <a:r>
              <a:rPr sz="1050" b="1" spc="-30" dirty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www.halal.go.id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08591" y="6585584"/>
            <a:ext cx="228917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20" dirty="0">
                <a:solidFill>
                  <a:srgbClr val="FFFFFF"/>
                </a:solidFill>
                <a:latin typeface="Tahoma"/>
                <a:cs typeface="Tahoma"/>
              </a:rPr>
              <a:t>Halal</a:t>
            </a:r>
            <a:r>
              <a:rPr sz="1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Tahoma"/>
                <a:cs typeface="Tahoma"/>
              </a:rPr>
              <a:t>Indonesia-BPJPH</a:t>
            </a:r>
            <a:r>
              <a:rPr sz="1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Tahoma"/>
                <a:cs typeface="Tahoma"/>
              </a:rPr>
              <a:t>Kemenag</a:t>
            </a:r>
            <a:r>
              <a:rPr sz="105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75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74920" y="6398259"/>
            <a:ext cx="4859020" cy="459740"/>
            <a:chOff x="5074920" y="6398259"/>
            <a:chExt cx="4859020" cy="4597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4920" y="6398259"/>
              <a:ext cx="2120900" cy="4597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6240" y="6416038"/>
              <a:ext cx="1917700" cy="441959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57596" y="44767"/>
            <a:ext cx="5619750" cy="129921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24280" marR="5080" indent="-1212215">
              <a:lnSpc>
                <a:spcPts val="4740"/>
              </a:lnSpc>
              <a:spcBef>
                <a:spcPts val="710"/>
              </a:spcBef>
            </a:pPr>
            <a:r>
              <a:rPr sz="4400" b="0" spc="-10" dirty="0">
                <a:solidFill>
                  <a:srgbClr val="000000"/>
                </a:solidFill>
                <a:latin typeface="Arial MT"/>
                <a:cs typeface="Arial MT"/>
              </a:rPr>
              <a:t>Penahapan</a:t>
            </a:r>
            <a:r>
              <a:rPr sz="4400" b="0" spc="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Arial MT"/>
                <a:cs typeface="Arial MT"/>
              </a:rPr>
              <a:t>Kewajiban </a:t>
            </a:r>
            <a:r>
              <a:rPr sz="4400" b="0" spc="-12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Arial MT"/>
                <a:cs typeface="Arial MT"/>
              </a:rPr>
              <a:t>Bersertifikat</a:t>
            </a:r>
            <a:r>
              <a:rPr sz="4400" b="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Arial MT"/>
                <a:cs typeface="Arial MT"/>
              </a:rPr>
              <a:t>Halal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6740" y="1460500"/>
            <a:ext cx="2364740" cy="337820"/>
          </a:xfrm>
          <a:custGeom>
            <a:avLst/>
            <a:gdLst/>
            <a:ahLst/>
            <a:cxnLst/>
            <a:rect l="l" t="t" r="r" b="b"/>
            <a:pathLst>
              <a:path w="2364740" h="337819">
                <a:moveTo>
                  <a:pt x="2308479" y="0"/>
                </a:moveTo>
                <a:lnTo>
                  <a:pt x="56299" y="0"/>
                </a:lnTo>
                <a:lnTo>
                  <a:pt x="34386" y="4415"/>
                </a:lnTo>
                <a:lnTo>
                  <a:pt x="16490" y="16462"/>
                </a:lnTo>
                <a:lnTo>
                  <a:pt x="4424" y="34343"/>
                </a:lnTo>
                <a:lnTo>
                  <a:pt x="0" y="56261"/>
                </a:lnTo>
                <a:lnTo>
                  <a:pt x="0" y="281559"/>
                </a:lnTo>
                <a:lnTo>
                  <a:pt x="4424" y="303476"/>
                </a:lnTo>
                <a:lnTo>
                  <a:pt x="16490" y="321357"/>
                </a:lnTo>
                <a:lnTo>
                  <a:pt x="34386" y="333404"/>
                </a:lnTo>
                <a:lnTo>
                  <a:pt x="56299" y="337820"/>
                </a:lnTo>
                <a:lnTo>
                  <a:pt x="2308479" y="337820"/>
                </a:lnTo>
                <a:lnTo>
                  <a:pt x="2330396" y="333404"/>
                </a:lnTo>
                <a:lnTo>
                  <a:pt x="2348277" y="321357"/>
                </a:lnTo>
                <a:lnTo>
                  <a:pt x="2360324" y="303476"/>
                </a:lnTo>
                <a:lnTo>
                  <a:pt x="2364740" y="281559"/>
                </a:lnTo>
                <a:lnTo>
                  <a:pt x="2364740" y="56261"/>
                </a:lnTo>
                <a:lnTo>
                  <a:pt x="2360324" y="34343"/>
                </a:lnTo>
                <a:lnTo>
                  <a:pt x="2348277" y="16462"/>
                </a:lnTo>
                <a:lnTo>
                  <a:pt x="2330396" y="4415"/>
                </a:lnTo>
                <a:lnTo>
                  <a:pt x="2308479" y="0"/>
                </a:lnTo>
                <a:close/>
              </a:path>
            </a:pathLst>
          </a:custGeom>
          <a:solidFill>
            <a:srgbClr val="773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2942" y="1457007"/>
            <a:ext cx="54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FFFFFF"/>
                </a:solidFill>
                <a:latin typeface="Ebrima"/>
                <a:cs typeface="Ebrima"/>
              </a:rPr>
              <a:t>o</a:t>
            </a:r>
            <a:r>
              <a:rPr sz="2000" dirty="0">
                <a:solidFill>
                  <a:srgbClr val="FFFFFF"/>
                </a:solidFill>
                <a:latin typeface="Ebrima"/>
                <a:cs typeface="Ebrima"/>
              </a:rPr>
              <a:t>bat</a:t>
            </a:r>
            <a:endParaRPr sz="2000">
              <a:latin typeface="Ebrima"/>
              <a:cs typeface="Ebri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12820" y="1463039"/>
            <a:ext cx="5270500" cy="1041400"/>
          </a:xfrm>
          <a:custGeom>
            <a:avLst/>
            <a:gdLst/>
            <a:ahLst/>
            <a:cxnLst/>
            <a:rect l="l" t="t" r="r" b="b"/>
            <a:pathLst>
              <a:path w="5270500" h="1041400">
                <a:moveTo>
                  <a:pt x="5270500" y="764159"/>
                </a:moveTo>
                <a:lnTo>
                  <a:pt x="5266131" y="742581"/>
                </a:lnTo>
                <a:lnTo>
                  <a:pt x="5254218" y="724941"/>
                </a:lnTo>
                <a:lnTo>
                  <a:pt x="5236578" y="713028"/>
                </a:lnTo>
                <a:lnTo>
                  <a:pt x="5215001" y="708660"/>
                </a:lnTo>
                <a:lnTo>
                  <a:pt x="55499" y="708660"/>
                </a:lnTo>
                <a:lnTo>
                  <a:pt x="33909" y="713028"/>
                </a:lnTo>
                <a:lnTo>
                  <a:pt x="16268" y="724941"/>
                </a:lnTo>
                <a:lnTo>
                  <a:pt x="4356" y="742581"/>
                </a:lnTo>
                <a:lnTo>
                  <a:pt x="0" y="764159"/>
                </a:lnTo>
                <a:lnTo>
                  <a:pt x="0" y="985901"/>
                </a:lnTo>
                <a:lnTo>
                  <a:pt x="4356" y="1007491"/>
                </a:lnTo>
                <a:lnTo>
                  <a:pt x="16268" y="1025131"/>
                </a:lnTo>
                <a:lnTo>
                  <a:pt x="33909" y="1037043"/>
                </a:lnTo>
                <a:lnTo>
                  <a:pt x="55499" y="1041400"/>
                </a:lnTo>
                <a:lnTo>
                  <a:pt x="5215001" y="1041400"/>
                </a:lnTo>
                <a:lnTo>
                  <a:pt x="5236578" y="1037043"/>
                </a:lnTo>
                <a:lnTo>
                  <a:pt x="5254218" y="1025131"/>
                </a:lnTo>
                <a:lnTo>
                  <a:pt x="5266131" y="1007491"/>
                </a:lnTo>
                <a:lnTo>
                  <a:pt x="5270500" y="985901"/>
                </a:lnTo>
                <a:lnTo>
                  <a:pt x="5270500" y="764159"/>
                </a:lnTo>
                <a:close/>
              </a:path>
              <a:path w="5270500" h="1041400">
                <a:moveTo>
                  <a:pt x="5270500" y="406400"/>
                </a:moveTo>
                <a:lnTo>
                  <a:pt x="5266106" y="384657"/>
                </a:lnTo>
                <a:lnTo>
                  <a:pt x="5254129" y="366890"/>
                </a:lnTo>
                <a:lnTo>
                  <a:pt x="5236362" y="354914"/>
                </a:lnTo>
                <a:lnTo>
                  <a:pt x="5214620" y="350520"/>
                </a:lnTo>
                <a:lnTo>
                  <a:pt x="55880" y="350520"/>
                </a:lnTo>
                <a:lnTo>
                  <a:pt x="34124" y="354914"/>
                </a:lnTo>
                <a:lnTo>
                  <a:pt x="16357" y="366890"/>
                </a:lnTo>
                <a:lnTo>
                  <a:pt x="4381" y="384657"/>
                </a:lnTo>
                <a:lnTo>
                  <a:pt x="0" y="406400"/>
                </a:lnTo>
                <a:lnTo>
                  <a:pt x="0" y="629920"/>
                </a:lnTo>
                <a:lnTo>
                  <a:pt x="4381" y="651675"/>
                </a:lnTo>
                <a:lnTo>
                  <a:pt x="16357" y="669442"/>
                </a:lnTo>
                <a:lnTo>
                  <a:pt x="34124" y="681418"/>
                </a:lnTo>
                <a:lnTo>
                  <a:pt x="55880" y="685800"/>
                </a:lnTo>
                <a:lnTo>
                  <a:pt x="5214620" y="685800"/>
                </a:lnTo>
                <a:lnTo>
                  <a:pt x="5236362" y="681418"/>
                </a:lnTo>
                <a:lnTo>
                  <a:pt x="5254129" y="669442"/>
                </a:lnTo>
                <a:lnTo>
                  <a:pt x="5266106" y="651675"/>
                </a:lnTo>
                <a:lnTo>
                  <a:pt x="5270500" y="629920"/>
                </a:lnTo>
                <a:lnTo>
                  <a:pt x="5270500" y="406400"/>
                </a:lnTo>
                <a:close/>
              </a:path>
              <a:path w="5270500" h="1041400">
                <a:moveTo>
                  <a:pt x="5270500" y="55880"/>
                </a:moveTo>
                <a:lnTo>
                  <a:pt x="5266106" y="34137"/>
                </a:lnTo>
                <a:lnTo>
                  <a:pt x="5254129" y="16370"/>
                </a:lnTo>
                <a:lnTo>
                  <a:pt x="5236362" y="4394"/>
                </a:lnTo>
                <a:lnTo>
                  <a:pt x="5214620" y="0"/>
                </a:lnTo>
                <a:lnTo>
                  <a:pt x="55880" y="0"/>
                </a:lnTo>
                <a:lnTo>
                  <a:pt x="34124" y="4394"/>
                </a:lnTo>
                <a:lnTo>
                  <a:pt x="16357" y="16370"/>
                </a:lnTo>
                <a:lnTo>
                  <a:pt x="4381" y="34137"/>
                </a:lnTo>
                <a:lnTo>
                  <a:pt x="0" y="55880"/>
                </a:lnTo>
                <a:lnTo>
                  <a:pt x="0" y="279400"/>
                </a:lnTo>
                <a:lnTo>
                  <a:pt x="4381" y="301155"/>
                </a:lnTo>
                <a:lnTo>
                  <a:pt x="16357" y="318922"/>
                </a:lnTo>
                <a:lnTo>
                  <a:pt x="34124" y="330898"/>
                </a:lnTo>
                <a:lnTo>
                  <a:pt x="55880" y="335280"/>
                </a:lnTo>
                <a:lnTo>
                  <a:pt x="5214620" y="335280"/>
                </a:lnTo>
                <a:lnTo>
                  <a:pt x="5236362" y="330898"/>
                </a:lnTo>
                <a:lnTo>
                  <a:pt x="5254129" y="318922"/>
                </a:lnTo>
                <a:lnTo>
                  <a:pt x="5266106" y="301155"/>
                </a:lnTo>
                <a:lnTo>
                  <a:pt x="5270500" y="279400"/>
                </a:lnTo>
                <a:lnTo>
                  <a:pt x="5270500" y="558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86740" y="3426459"/>
            <a:ext cx="8196580" cy="515620"/>
            <a:chOff x="586740" y="3426459"/>
            <a:chExt cx="8196580" cy="515620"/>
          </a:xfrm>
        </p:grpSpPr>
        <p:sp>
          <p:nvSpPr>
            <p:cNvPr id="19" name="object 19"/>
            <p:cNvSpPr/>
            <p:nvPr/>
          </p:nvSpPr>
          <p:spPr>
            <a:xfrm>
              <a:off x="586740" y="3520439"/>
              <a:ext cx="2364740" cy="330200"/>
            </a:xfrm>
            <a:custGeom>
              <a:avLst/>
              <a:gdLst/>
              <a:ahLst/>
              <a:cxnLst/>
              <a:rect l="l" t="t" r="r" b="b"/>
              <a:pathLst>
                <a:path w="2364740" h="330200">
                  <a:moveTo>
                    <a:pt x="2309749" y="0"/>
                  </a:moveTo>
                  <a:lnTo>
                    <a:pt x="55029" y="0"/>
                  </a:lnTo>
                  <a:lnTo>
                    <a:pt x="33609" y="4323"/>
                  </a:lnTo>
                  <a:lnTo>
                    <a:pt x="16117" y="16113"/>
                  </a:lnTo>
                  <a:lnTo>
                    <a:pt x="4324" y="33593"/>
                  </a:lnTo>
                  <a:lnTo>
                    <a:pt x="0" y="54990"/>
                  </a:lnTo>
                  <a:lnTo>
                    <a:pt x="0" y="275209"/>
                  </a:lnTo>
                  <a:lnTo>
                    <a:pt x="4324" y="296606"/>
                  </a:lnTo>
                  <a:lnTo>
                    <a:pt x="16117" y="314086"/>
                  </a:lnTo>
                  <a:lnTo>
                    <a:pt x="33609" y="325876"/>
                  </a:lnTo>
                  <a:lnTo>
                    <a:pt x="55029" y="330200"/>
                  </a:lnTo>
                  <a:lnTo>
                    <a:pt x="2309749" y="330200"/>
                  </a:lnTo>
                  <a:lnTo>
                    <a:pt x="2331146" y="325876"/>
                  </a:lnTo>
                  <a:lnTo>
                    <a:pt x="2348626" y="314086"/>
                  </a:lnTo>
                  <a:lnTo>
                    <a:pt x="2360416" y="296606"/>
                  </a:lnTo>
                  <a:lnTo>
                    <a:pt x="2364740" y="275209"/>
                  </a:lnTo>
                  <a:lnTo>
                    <a:pt x="2364740" y="54990"/>
                  </a:lnTo>
                  <a:lnTo>
                    <a:pt x="2360416" y="33593"/>
                  </a:lnTo>
                  <a:lnTo>
                    <a:pt x="2348626" y="16113"/>
                  </a:lnTo>
                  <a:lnTo>
                    <a:pt x="2331146" y="4323"/>
                  </a:lnTo>
                  <a:lnTo>
                    <a:pt x="2309749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2819" y="3426459"/>
              <a:ext cx="5270500" cy="515620"/>
            </a:xfrm>
            <a:custGeom>
              <a:avLst/>
              <a:gdLst/>
              <a:ahLst/>
              <a:cxnLst/>
              <a:rect l="l" t="t" r="r" b="b"/>
              <a:pathLst>
                <a:path w="5270500" h="515620">
                  <a:moveTo>
                    <a:pt x="5184521" y="0"/>
                  </a:moveTo>
                  <a:lnTo>
                    <a:pt x="85978" y="0"/>
                  </a:lnTo>
                  <a:lnTo>
                    <a:pt x="52506" y="6754"/>
                  </a:lnTo>
                  <a:lnTo>
                    <a:pt x="25177" y="25177"/>
                  </a:lnTo>
                  <a:lnTo>
                    <a:pt x="6754" y="52506"/>
                  </a:lnTo>
                  <a:lnTo>
                    <a:pt x="0" y="85978"/>
                  </a:lnTo>
                  <a:lnTo>
                    <a:pt x="0" y="429640"/>
                  </a:lnTo>
                  <a:lnTo>
                    <a:pt x="6754" y="463113"/>
                  </a:lnTo>
                  <a:lnTo>
                    <a:pt x="25177" y="490442"/>
                  </a:lnTo>
                  <a:lnTo>
                    <a:pt x="52506" y="508865"/>
                  </a:lnTo>
                  <a:lnTo>
                    <a:pt x="85978" y="515619"/>
                  </a:lnTo>
                  <a:lnTo>
                    <a:pt x="5184521" y="515619"/>
                  </a:lnTo>
                  <a:lnTo>
                    <a:pt x="5217993" y="508865"/>
                  </a:lnTo>
                  <a:lnTo>
                    <a:pt x="5245322" y="490442"/>
                  </a:lnTo>
                  <a:lnTo>
                    <a:pt x="5263745" y="463113"/>
                  </a:lnTo>
                  <a:lnTo>
                    <a:pt x="5270500" y="429640"/>
                  </a:lnTo>
                  <a:lnTo>
                    <a:pt x="5270500" y="85978"/>
                  </a:lnTo>
                  <a:lnTo>
                    <a:pt x="5263745" y="52506"/>
                  </a:lnTo>
                  <a:lnTo>
                    <a:pt x="5245322" y="25177"/>
                  </a:lnTo>
                  <a:lnTo>
                    <a:pt x="5217993" y="6754"/>
                  </a:lnTo>
                  <a:lnTo>
                    <a:pt x="518452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32453" y="1397527"/>
            <a:ext cx="5033645" cy="10864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800" spc="-5" dirty="0">
                <a:latin typeface="Arial MT"/>
                <a:cs typeface="Arial MT"/>
              </a:rPr>
              <a:t>Obat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tradisional, obat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kuasi,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suplemen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kesehatan</a:t>
            </a:r>
            <a:endParaRPr sz="1800">
              <a:latin typeface="Arial MT"/>
              <a:cs typeface="Arial MT"/>
            </a:endParaRPr>
          </a:p>
          <a:p>
            <a:pPr marL="652780" marR="645795" indent="-1905" algn="ctr">
              <a:lnSpc>
                <a:spcPts val="2810"/>
              </a:lnSpc>
              <a:spcBef>
                <a:spcPts val="60"/>
              </a:spcBef>
            </a:pPr>
            <a:r>
              <a:rPr sz="1800" spc="-5" dirty="0">
                <a:latin typeface="Arial MT"/>
                <a:cs typeface="Arial MT"/>
              </a:rPr>
              <a:t>Obat bebas dan obat bebas </a:t>
            </a:r>
            <a:r>
              <a:rPr sz="1800" dirty="0">
                <a:latin typeface="Arial MT"/>
                <a:cs typeface="Arial MT"/>
              </a:rPr>
              <a:t>terbatas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Obat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keras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dikecualikan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psikotropika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6740" y="2397759"/>
            <a:ext cx="2364740" cy="1046480"/>
          </a:xfrm>
          <a:custGeom>
            <a:avLst/>
            <a:gdLst/>
            <a:ahLst/>
            <a:cxnLst/>
            <a:rect l="l" t="t" r="r" b="b"/>
            <a:pathLst>
              <a:path w="2364740" h="1046479">
                <a:moveTo>
                  <a:pt x="2364740" y="771271"/>
                </a:moveTo>
                <a:lnTo>
                  <a:pt x="2360409" y="749884"/>
                </a:lnTo>
                <a:lnTo>
                  <a:pt x="2348623" y="732396"/>
                </a:lnTo>
                <a:lnTo>
                  <a:pt x="2331135" y="720610"/>
                </a:lnTo>
                <a:lnTo>
                  <a:pt x="2309749" y="716280"/>
                </a:lnTo>
                <a:lnTo>
                  <a:pt x="55029" y="716280"/>
                </a:lnTo>
                <a:lnTo>
                  <a:pt x="33604" y="720610"/>
                </a:lnTo>
                <a:lnTo>
                  <a:pt x="16116" y="732396"/>
                </a:lnTo>
                <a:lnTo>
                  <a:pt x="4318" y="749884"/>
                </a:lnTo>
                <a:lnTo>
                  <a:pt x="0" y="771271"/>
                </a:lnTo>
                <a:lnTo>
                  <a:pt x="0" y="991489"/>
                </a:lnTo>
                <a:lnTo>
                  <a:pt x="4318" y="1012888"/>
                </a:lnTo>
                <a:lnTo>
                  <a:pt x="16116" y="1030376"/>
                </a:lnTo>
                <a:lnTo>
                  <a:pt x="33604" y="1042162"/>
                </a:lnTo>
                <a:lnTo>
                  <a:pt x="55029" y="1046480"/>
                </a:lnTo>
                <a:lnTo>
                  <a:pt x="2309749" y="1046480"/>
                </a:lnTo>
                <a:lnTo>
                  <a:pt x="2331135" y="1042162"/>
                </a:lnTo>
                <a:lnTo>
                  <a:pt x="2348623" y="1030376"/>
                </a:lnTo>
                <a:lnTo>
                  <a:pt x="2360409" y="1012888"/>
                </a:lnTo>
                <a:lnTo>
                  <a:pt x="2364740" y="991489"/>
                </a:lnTo>
                <a:lnTo>
                  <a:pt x="2364740" y="771271"/>
                </a:lnTo>
                <a:close/>
              </a:path>
              <a:path w="2364740" h="1046479">
                <a:moveTo>
                  <a:pt x="2364740" y="413131"/>
                </a:moveTo>
                <a:lnTo>
                  <a:pt x="2360409" y="391744"/>
                </a:lnTo>
                <a:lnTo>
                  <a:pt x="2348623" y="374256"/>
                </a:lnTo>
                <a:lnTo>
                  <a:pt x="2331135" y="362470"/>
                </a:lnTo>
                <a:lnTo>
                  <a:pt x="2309749" y="358140"/>
                </a:lnTo>
                <a:lnTo>
                  <a:pt x="55029" y="358140"/>
                </a:lnTo>
                <a:lnTo>
                  <a:pt x="33604" y="362470"/>
                </a:lnTo>
                <a:lnTo>
                  <a:pt x="16116" y="374256"/>
                </a:lnTo>
                <a:lnTo>
                  <a:pt x="4318" y="391744"/>
                </a:lnTo>
                <a:lnTo>
                  <a:pt x="0" y="413131"/>
                </a:lnTo>
                <a:lnTo>
                  <a:pt x="0" y="633349"/>
                </a:lnTo>
                <a:lnTo>
                  <a:pt x="4318" y="654748"/>
                </a:lnTo>
                <a:lnTo>
                  <a:pt x="16116" y="672236"/>
                </a:lnTo>
                <a:lnTo>
                  <a:pt x="33604" y="684022"/>
                </a:lnTo>
                <a:lnTo>
                  <a:pt x="55029" y="688340"/>
                </a:lnTo>
                <a:lnTo>
                  <a:pt x="2309749" y="688340"/>
                </a:lnTo>
                <a:lnTo>
                  <a:pt x="2331135" y="684022"/>
                </a:lnTo>
                <a:lnTo>
                  <a:pt x="2348623" y="672236"/>
                </a:lnTo>
                <a:lnTo>
                  <a:pt x="2360409" y="654748"/>
                </a:lnTo>
                <a:lnTo>
                  <a:pt x="2364740" y="633349"/>
                </a:lnTo>
                <a:lnTo>
                  <a:pt x="2364740" y="413131"/>
                </a:lnTo>
                <a:close/>
              </a:path>
              <a:path w="2364740" h="1046479">
                <a:moveTo>
                  <a:pt x="2364740" y="54991"/>
                </a:moveTo>
                <a:lnTo>
                  <a:pt x="2360409" y="33604"/>
                </a:lnTo>
                <a:lnTo>
                  <a:pt x="2348623" y="16116"/>
                </a:lnTo>
                <a:lnTo>
                  <a:pt x="2331135" y="4330"/>
                </a:lnTo>
                <a:lnTo>
                  <a:pt x="2309749" y="0"/>
                </a:lnTo>
                <a:lnTo>
                  <a:pt x="55029" y="0"/>
                </a:lnTo>
                <a:lnTo>
                  <a:pt x="33604" y="4330"/>
                </a:lnTo>
                <a:lnTo>
                  <a:pt x="16116" y="16116"/>
                </a:lnTo>
                <a:lnTo>
                  <a:pt x="4318" y="33604"/>
                </a:lnTo>
                <a:lnTo>
                  <a:pt x="0" y="54991"/>
                </a:lnTo>
                <a:lnTo>
                  <a:pt x="0" y="275209"/>
                </a:lnTo>
                <a:lnTo>
                  <a:pt x="4318" y="296608"/>
                </a:lnTo>
                <a:lnTo>
                  <a:pt x="16116" y="314096"/>
                </a:lnTo>
                <a:lnTo>
                  <a:pt x="33604" y="325882"/>
                </a:lnTo>
                <a:lnTo>
                  <a:pt x="55029" y="330200"/>
                </a:lnTo>
                <a:lnTo>
                  <a:pt x="2309749" y="330200"/>
                </a:lnTo>
                <a:lnTo>
                  <a:pt x="2331135" y="325882"/>
                </a:lnTo>
                <a:lnTo>
                  <a:pt x="2348623" y="314096"/>
                </a:lnTo>
                <a:lnTo>
                  <a:pt x="2360409" y="296608"/>
                </a:lnTo>
                <a:lnTo>
                  <a:pt x="2364740" y="275209"/>
                </a:lnTo>
                <a:lnTo>
                  <a:pt x="2364740" y="54991"/>
                </a:lnTo>
                <a:close/>
              </a:path>
            </a:pathLst>
          </a:custGeom>
          <a:solidFill>
            <a:srgbClr val="7731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91049" y="3572683"/>
            <a:ext cx="45642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pc="-5" dirty="0" err="1">
                <a:latin typeface="Arial MT"/>
                <a:cs typeface="Arial MT"/>
              </a:rPr>
              <a:t>sandang,penutup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 err="1">
                <a:latin typeface="Arial MT"/>
                <a:cs typeface="Arial MT"/>
              </a:rPr>
              <a:t>kepala</a:t>
            </a:r>
            <a:r>
              <a:rPr lang="en-US" dirty="0">
                <a:latin typeface="Arial MT"/>
                <a:cs typeface="Arial MT"/>
              </a:rPr>
              <a:t>,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 err="1">
                <a:latin typeface="Arial MT"/>
                <a:cs typeface="Arial MT"/>
              </a:rPr>
              <a:t>aksesoris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68080" y="3394329"/>
            <a:ext cx="222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550" algn="l"/>
              </a:tabLst>
            </a:pPr>
            <a:r>
              <a:rPr sz="1800" u="sng" dirty="0">
                <a:uFill>
                  <a:solidFill>
                    <a:srgbClr val="3BC2A2"/>
                  </a:solidFill>
                </a:uFill>
                <a:latin typeface="Arial MT"/>
                <a:cs typeface="Arial MT"/>
              </a:rPr>
              <a:t> 	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12820" y="3964940"/>
            <a:ext cx="5270500" cy="868680"/>
          </a:xfrm>
          <a:custGeom>
            <a:avLst/>
            <a:gdLst/>
            <a:ahLst/>
            <a:cxnLst/>
            <a:rect l="l" t="t" r="r" b="b"/>
            <a:pathLst>
              <a:path w="5270500" h="868679">
                <a:moveTo>
                  <a:pt x="5125720" y="0"/>
                </a:moveTo>
                <a:lnTo>
                  <a:pt x="144779" y="0"/>
                </a:ln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80"/>
                </a:lnTo>
                <a:lnTo>
                  <a:pt x="0" y="723900"/>
                </a:lnTo>
                <a:lnTo>
                  <a:pt x="7376" y="769680"/>
                </a:lnTo>
                <a:lnTo>
                  <a:pt x="27919" y="809426"/>
                </a:lnTo>
                <a:lnTo>
                  <a:pt x="59253" y="840760"/>
                </a:lnTo>
                <a:lnTo>
                  <a:pt x="98999" y="861303"/>
                </a:lnTo>
                <a:lnTo>
                  <a:pt x="144779" y="868680"/>
                </a:lnTo>
                <a:lnTo>
                  <a:pt x="5125720" y="868680"/>
                </a:lnTo>
                <a:lnTo>
                  <a:pt x="5171500" y="861303"/>
                </a:lnTo>
                <a:lnTo>
                  <a:pt x="5211246" y="840760"/>
                </a:lnTo>
                <a:lnTo>
                  <a:pt x="5242580" y="809426"/>
                </a:lnTo>
                <a:lnTo>
                  <a:pt x="5263123" y="769680"/>
                </a:lnTo>
                <a:lnTo>
                  <a:pt x="5270500" y="723900"/>
                </a:lnTo>
                <a:lnTo>
                  <a:pt x="5270500" y="144780"/>
                </a:lnTo>
                <a:lnTo>
                  <a:pt x="5263123" y="98999"/>
                </a:lnTo>
                <a:lnTo>
                  <a:pt x="5242580" y="59253"/>
                </a:lnTo>
                <a:lnTo>
                  <a:pt x="5211246" y="27919"/>
                </a:lnTo>
                <a:lnTo>
                  <a:pt x="5171500" y="7376"/>
                </a:lnTo>
                <a:lnTo>
                  <a:pt x="512572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46363" y="4046673"/>
            <a:ext cx="517293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 marR="5080" algn="ctr">
              <a:spcBef>
                <a:spcPts val="100"/>
              </a:spcBef>
              <a:tabLst>
                <a:tab pos="5067300" algn="l"/>
              </a:tabLst>
            </a:pPr>
            <a:r>
              <a:rPr sz="1600" dirty="0" err="1">
                <a:latin typeface="Arial MT"/>
                <a:cs typeface="Arial MT"/>
              </a:rPr>
              <a:t>perbekalan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Kesehatan </a:t>
            </a:r>
            <a:r>
              <a:rPr sz="1600" dirty="0">
                <a:latin typeface="Arial MT"/>
                <a:cs typeface="Arial MT"/>
              </a:rPr>
              <a:t>rumah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tangga,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peralatan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u="sng" dirty="0">
                <a:uFill>
                  <a:solidFill>
                    <a:srgbClr val="3BC2A2"/>
                  </a:solidFill>
                </a:uFill>
                <a:latin typeface="Arial MT"/>
                <a:cs typeface="Arial MT"/>
              </a:rPr>
              <a:t> </a:t>
            </a:r>
            <a:r>
              <a:rPr sz="1600" u="sng" spc="-10" dirty="0">
                <a:uFill>
                  <a:solidFill>
                    <a:srgbClr val="3BC2A2"/>
                  </a:solidFill>
                </a:uFill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rumah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tangga, </a:t>
            </a:r>
            <a:r>
              <a:rPr sz="1600" dirty="0">
                <a:latin typeface="Arial MT"/>
                <a:cs typeface="Arial MT"/>
              </a:rPr>
              <a:t>perlengkapan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peribadatan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 err="1">
                <a:latin typeface="Arial MT"/>
                <a:cs typeface="Arial MT"/>
              </a:rPr>
              <a:t>bagi</a:t>
            </a:r>
            <a:r>
              <a:rPr lang="en-US" sz="1600" spc="-10" dirty="0">
                <a:latin typeface="Arial MT"/>
                <a:cs typeface="Arial MT"/>
              </a:rPr>
              <a:t> </a:t>
            </a:r>
            <a:r>
              <a:rPr lang="fi-FI" sz="1600" dirty="0">
                <a:latin typeface="Arial MT"/>
                <a:cs typeface="Arial MT"/>
              </a:rPr>
              <a:t>umat</a:t>
            </a:r>
            <a:r>
              <a:rPr lang="fi-FI" sz="1600" spc="-30" dirty="0">
                <a:latin typeface="Arial MT"/>
                <a:cs typeface="Arial MT"/>
              </a:rPr>
              <a:t> </a:t>
            </a:r>
            <a:r>
              <a:rPr lang="fi-FI" sz="1600" dirty="0">
                <a:latin typeface="Arial MT"/>
                <a:cs typeface="Arial MT"/>
              </a:rPr>
              <a:t>Islam,</a:t>
            </a:r>
            <a:r>
              <a:rPr lang="fi-FI" sz="1600" spc="-25" dirty="0">
                <a:latin typeface="Arial MT"/>
                <a:cs typeface="Arial MT"/>
              </a:rPr>
              <a:t> </a:t>
            </a:r>
            <a:r>
              <a:rPr lang="fi-FI" sz="1600" spc="-5" dirty="0">
                <a:latin typeface="Arial MT"/>
                <a:cs typeface="Arial MT"/>
              </a:rPr>
              <a:t>alat</a:t>
            </a:r>
            <a:r>
              <a:rPr lang="fi-FI" sz="1600" dirty="0">
                <a:latin typeface="Arial MT"/>
                <a:cs typeface="Arial MT"/>
              </a:rPr>
              <a:t> </a:t>
            </a:r>
            <a:r>
              <a:rPr lang="fi-FI" sz="1600" spc="-5" dirty="0">
                <a:latin typeface="Arial MT"/>
                <a:cs typeface="Arial MT"/>
              </a:rPr>
              <a:t>tulis,</a:t>
            </a:r>
            <a:r>
              <a:rPr lang="fi-FI" sz="1600" spc="-10" dirty="0">
                <a:latin typeface="Arial MT"/>
                <a:cs typeface="Arial MT"/>
              </a:rPr>
              <a:t> </a:t>
            </a:r>
            <a:r>
              <a:rPr lang="fi-FI" sz="1600" dirty="0">
                <a:latin typeface="Arial MT"/>
                <a:cs typeface="Arial MT"/>
              </a:rPr>
              <a:t>perlengkapan</a:t>
            </a:r>
            <a:r>
              <a:rPr lang="fi-FI" sz="1600" spc="-20" dirty="0">
                <a:latin typeface="Arial MT"/>
                <a:cs typeface="Arial MT"/>
              </a:rPr>
              <a:t> </a:t>
            </a:r>
            <a:r>
              <a:rPr lang="fi-FI" sz="1600" dirty="0">
                <a:latin typeface="Arial MT"/>
                <a:cs typeface="Arial MT"/>
              </a:rPr>
              <a:t>kantor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2942" y="2337688"/>
            <a:ext cx="2063114" cy="1506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Ebrima"/>
                <a:cs typeface="Ebrima"/>
              </a:rPr>
              <a:t>KOSMETIK </a:t>
            </a:r>
            <a:r>
              <a:rPr sz="200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Ebrima"/>
                <a:cs typeface="Ebrima"/>
              </a:rPr>
              <a:t>PRODUK</a:t>
            </a:r>
            <a:r>
              <a:rPr sz="2000" spc="-8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FFFFFF"/>
                </a:solidFill>
                <a:latin typeface="Ebrima"/>
                <a:cs typeface="Ebrima"/>
              </a:rPr>
              <a:t>KIMIAWI</a:t>
            </a:r>
            <a:endParaRPr sz="20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200" spc="-5" dirty="0">
                <a:solidFill>
                  <a:srgbClr val="FFFFFF"/>
                </a:solidFill>
                <a:latin typeface="Ebrima"/>
                <a:cs typeface="Ebrima"/>
              </a:rPr>
              <a:t>PRODUK</a:t>
            </a:r>
            <a:r>
              <a:rPr sz="1200" spc="-2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Ebrima"/>
                <a:cs typeface="Ebrima"/>
              </a:rPr>
              <a:t>REKAYASA</a:t>
            </a:r>
            <a:r>
              <a:rPr sz="1200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Ebrima"/>
                <a:cs typeface="Ebrima"/>
              </a:rPr>
              <a:t>GENETIK</a:t>
            </a:r>
            <a:endParaRPr sz="12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rgbClr val="FFFFFF"/>
                </a:solidFill>
                <a:latin typeface="Ebrima"/>
                <a:cs typeface="Ebrima"/>
              </a:rPr>
              <a:t>Barang</a:t>
            </a:r>
            <a:r>
              <a:rPr sz="2000" spc="-3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FFFFFF"/>
                </a:solidFill>
                <a:latin typeface="Ebrima"/>
                <a:cs typeface="Ebrima"/>
              </a:rPr>
              <a:t>gunaan</a:t>
            </a:r>
            <a:endParaRPr sz="2000">
              <a:latin typeface="Ebrima"/>
              <a:cs typeface="Ebri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50063" y="4919435"/>
            <a:ext cx="5270500" cy="1457960"/>
          </a:xfrm>
          <a:custGeom>
            <a:avLst/>
            <a:gdLst/>
            <a:ahLst/>
            <a:cxnLst/>
            <a:rect l="l" t="t" r="r" b="b"/>
            <a:pathLst>
              <a:path w="5270500" h="1457960">
                <a:moveTo>
                  <a:pt x="5270500" y="1062151"/>
                </a:moveTo>
                <a:lnTo>
                  <a:pt x="5264277" y="1031341"/>
                </a:lnTo>
                <a:lnTo>
                  <a:pt x="5247322" y="1006170"/>
                </a:lnTo>
                <a:lnTo>
                  <a:pt x="5222164" y="989203"/>
                </a:lnTo>
                <a:lnTo>
                  <a:pt x="5191379" y="982980"/>
                </a:lnTo>
                <a:lnTo>
                  <a:pt x="79121" y="982980"/>
                </a:lnTo>
                <a:lnTo>
                  <a:pt x="48323" y="989203"/>
                </a:lnTo>
                <a:lnTo>
                  <a:pt x="23177" y="1006170"/>
                </a:lnTo>
                <a:lnTo>
                  <a:pt x="6210" y="1031341"/>
                </a:lnTo>
                <a:lnTo>
                  <a:pt x="0" y="1062151"/>
                </a:lnTo>
                <a:lnTo>
                  <a:pt x="0" y="1378788"/>
                </a:lnTo>
                <a:lnTo>
                  <a:pt x="6210" y="1409611"/>
                </a:lnTo>
                <a:lnTo>
                  <a:pt x="23177" y="1434782"/>
                </a:lnTo>
                <a:lnTo>
                  <a:pt x="48323" y="1451749"/>
                </a:lnTo>
                <a:lnTo>
                  <a:pt x="79121" y="1457960"/>
                </a:lnTo>
                <a:lnTo>
                  <a:pt x="5191379" y="1457960"/>
                </a:lnTo>
                <a:lnTo>
                  <a:pt x="5222164" y="1451749"/>
                </a:lnTo>
                <a:lnTo>
                  <a:pt x="5247322" y="1434782"/>
                </a:lnTo>
                <a:lnTo>
                  <a:pt x="5264277" y="1409611"/>
                </a:lnTo>
                <a:lnTo>
                  <a:pt x="5270500" y="1378788"/>
                </a:lnTo>
                <a:lnTo>
                  <a:pt x="5270500" y="1062151"/>
                </a:lnTo>
                <a:close/>
              </a:path>
              <a:path w="5270500" h="1457960">
                <a:moveTo>
                  <a:pt x="5270500" y="569341"/>
                </a:moveTo>
                <a:lnTo>
                  <a:pt x="5264277" y="538556"/>
                </a:lnTo>
                <a:lnTo>
                  <a:pt x="5247322" y="513397"/>
                </a:lnTo>
                <a:lnTo>
                  <a:pt x="5222164" y="496443"/>
                </a:lnTo>
                <a:lnTo>
                  <a:pt x="5191379" y="490220"/>
                </a:lnTo>
                <a:lnTo>
                  <a:pt x="79121" y="490220"/>
                </a:lnTo>
                <a:lnTo>
                  <a:pt x="48323" y="496443"/>
                </a:lnTo>
                <a:lnTo>
                  <a:pt x="23177" y="513397"/>
                </a:lnTo>
                <a:lnTo>
                  <a:pt x="6210" y="538556"/>
                </a:lnTo>
                <a:lnTo>
                  <a:pt x="0" y="569341"/>
                </a:lnTo>
                <a:lnTo>
                  <a:pt x="0" y="886028"/>
                </a:lnTo>
                <a:lnTo>
                  <a:pt x="6210" y="916851"/>
                </a:lnTo>
                <a:lnTo>
                  <a:pt x="23177" y="942022"/>
                </a:lnTo>
                <a:lnTo>
                  <a:pt x="48323" y="958989"/>
                </a:lnTo>
                <a:lnTo>
                  <a:pt x="79121" y="965200"/>
                </a:lnTo>
                <a:lnTo>
                  <a:pt x="5191379" y="965200"/>
                </a:lnTo>
                <a:lnTo>
                  <a:pt x="5222164" y="958989"/>
                </a:lnTo>
                <a:lnTo>
                  <a:pt x="5247322" y="942022"/>
                </a:lnTo>
                <a:lnTo>
                  <a:pt x="5264277" y="916851"/>
                </a:lnTo>
                <a:lnTo>
                  <a:pt x="5270500" y="886028"/>
                </a:lnTo>
                <a:lnTo>
                  <a:pt x="5270500" y="569341"/>
                </a:lnTo>
                <a:close/>
              </a:path>
              <a:path w="5270500" h="1457960">
                <a:moveTo>
                  <a:pt x="5270500" y="79121"/>
                </a:moveTo>
                <a:lnTo>
                  <a:pt x="5264277" y="48336"/>
                </a:lnTo>
                <a:lnTo>
                  <a:pt x="5247322" y="23177"/>
                </a:lnTo>
                <a:lnTo>
                  <a:pt x="5222164" y="6223"/>
                </a:lnTo>
                <a:lnTo>
                  <a:pt x="5191379" y="0"/>
                </a:lnTo>
                <a:lnTo>
                  <a:pt x="79121" y="0"/>
                </a:lnTo>
                <a:lnTo>
                  <a:pt x="48323" y="6223"/>
                </a:lnTo>
                <a:lnTo>
                  <a:pt x="23177" y="23177"/>
                </a:lnTo>
                <a:lnTo>
                  <a:pt x="6210" y="48336"/>
                </a:lnTo>
                <a:lnTo>
                  <a:pt x="0" y="79121"/>
                </a:lnTo>
                <a:lnTo>
                  <a:pt x="0" y="395859"/>
                </a:lnTo>
                <a:lnTo>
                  <a:pt x="6210" y="426656"/>
                </a:lnTo>
                <a:lnTo>
                  <a:pt x="23177" y="451802"/>
                </a:lnTo>
                <a:lnTo>
                  <a:pt x="48323" y="468769"/>
                </a:lnTo>
                <a:lnTo>
                  <a:pt x="79121" y="474980"/>
                </a:lnTo>
                <a:lnTo>
                  <a:pt x="5191379" y="474980"/>
                </a:lnTo>
                <a:lnTo>
                  <a:pt x="5222164" y="468769"/>
                </a:lnTo>
                <a:lnTo>
                  <a:pt x="5247322" y="451802"/>
                </a:lnTo>
                <a:lnTo>
                  <a:pt x="5264277" y="426656"/>
                </a:lnTo>
                <a:lnTo>
                  <a:pt x="5270500" y="395859"/>
                </a:lnTo>
                <a:lnTo>
                  <a:pt x="5270500" y="7912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46731" y="5993482"/>
            <a:ext cx="3601296" cy="25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tabLst>
                <a:tab pos="5077460" algn="l"/>
                <a:tab pos="5274310" algn="l"/>
              </a:tabLst>
            </a:pPr>
            <a:r>
              <a:rPr lang="en-US" dirty="0" err="1">
                <a:latin typeface="Arial MT"/>
                <a:cs typeface="Arial MT"/>
              </a:rPr>
              <a:t>a</a:t>
            </a:r>
            <a:r>
              <a:rPr sz="1800" dirty="0" err="1">
                <a:latin typeface="Arial MT"/>
                <a:cs typeface="Arial MT"/>
              </a:rPr>
              <a:t>lat</a:t>
            </a:r>
            <a:r>
              <a:rPr lang="en-US" sz="1800" dirty="0">
                <a:latin typeface="Arial MT"/>
                <a:cs typeface="Arial MT"/>
              </a:rPr>
              <a:t> </a:t>
            </a:r>
            <a:r>
              <a:rPr lang="en-US" sz="1800" dirty="0" err="1">
                <a:latin typeface="Arial MT"/>
                <a:cs typeface="Arial MT"/>
              </a:rPr>
              <a:t>k</a:t>
            </a:r>
            <a:r>
              <a:rPr sz="1800" spc="-5" dirty="0" err="1">
                <a:latin typeface="Arial MT"/>
                <a:cs typeface="Arial MT"/>
              </a:rPr>
              <a:t>esehatan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risiko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kelas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52750" y="3686809"/>
            <a:ext cx="574040" cy="2390140"/>
          </a:xfrm>
          <a:custGeom>
            <a:avLst/>
            <a:gdLst/>
            <a:ahLst/>
            <a:cxnLst/>
            <a:rect l="l" t="t" r="r" b="b"/>
            <a:pathLst>
              <a:path w="574039" h="2390140">
                <a:moveTo>
                  <a:pt x="574039" y="0"/>
                </a:moveTo>
                <a:lnTo>
                  <a:pt x="345439" y="0"/>
                </a:lnTo>
                <a:lnTo>
                  <a:pt x="345439" y="2390051"/>
                </a:lnTo>
                <a:lnTo>
                  <a:pt x="561339" y="2390051"/>
                </a:lnTo>
              </a:path>
              <a:path w="574039" h="2390140">
                <a:moveTo>
                  <a:pt x="574039" y="713739"/>
                </a:moveTo>
                <a:lnTo>
                  <a:pt x="345439" y="713739"/>
                </a:lnTo>
                <a:lnTo>
                  <a:pt x="345439" y="1895728"/>
                </a:lnTo>
                <a:lnTo>
                  <a:pt x="561339" y="1895728"/>
                </a:lnTo>
              </a:path>
              <a:path w="574039" h="2390140">
                <a:moveTo>
                  <a:pt x="0" y="0"/>
                </a:moveTo>
                <a:lnTo>
                  <a:pt x="345059" y="0"/>
                </a:lnTo>
                <a:lnTo>
                  <a:pt x="345059" y="1406525"/>
                </a:lnTo>
                <a:lnTo>
                  <a:pt x="562610" y="1406525"/>
                </a:lnTo>
              </a:path>
            </a:pathLst>
          </a:custGeom>
          <a:ln w="7620">
            <a:solidFill>
              <a:srgbClr val="3BC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2948939" y="1457960"/>
            <a:ext cx="8816340" cy="886460"/>
            <a:chOff x="2948939" y="1457960"/>
            <a:chExt cx="8816340" cy="886460"/>
          </a:xfrm>
        </p:grpSpPr>
        <p:sp>
          <p:nvSpPr>
            <p:cNvPr id="34" name="object 34"/>
            <p:cNvSpPr/>
            <p:nvPr/>
          </p:nvSpPr>
          <p:spPr>
            <a:xfrm>
              <a:off x="2952749" y="1631950"/>
              <a:ext cx="574040" cy="708660"/>
            </a:xfrm>
            <a:custGeom>
              <a:avLst/>
              <a:gdLst/>
              <a:ahLst/>
              <a:cxnLst/>
              <a:rect l="l" t="t" r="r" b="b"/>
              <a:pathLst>
                <a:path w="574039" h="708660">
                  <a:moveTo>
                    <a:pt x="574039" y="0"/>
                  </a:moveTo>
                  <a:lnTo>
                    <a:pt x="345439" y="0"/>
                  </a:lnTo>
                  <a:lnTo>
                    <a:pt x="345439" y="708278"/>
                  </a:lnTo>
                  <a:lnTo>
                    <a:pt x="561339" y="708278"/>
                  </a:lnTo>
                </a:path>
                <a:path w="574039" h="708660">
                  <a:moveTo>
                    <a:pt x="0" y="0"/>
                  </a:moveTo>
                  <a:lnTo>
                    <a:pt x="345059" y="0"/>
                  </a:lnTo>
                  <a:lnTo>
                    <a:pt x="345059" y="351916"/>
                  </a:lnTo>
                  <a:lnTo>
                    <a:pt x="562610" y="351916"/>
                  </a:lnTo>
                </a:path>
              </a:pathLst>
            </a:custGeom>
            <a:ln w="7620">
              <a:solidFill>
                <a:srgbClr val="3BC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12860" y="1457960"/>
              <a:ext cx="2852420" cy="335280"/>
            </a:xfrm>
            <a:custGeom>
              <a:avLst/>
              <a:gdLst/>
              <a:ahLst/>
              <a:cxnLst/>
              <a:rect l="l" t="t" r="r" b="b"/>
              <a:pathLst>
                <a:path w="2852420" h="335280">
                  <a:moveTo>
                    <a:pt x="2796540" y="0"/>
                  </a:moveTo>
                  <a:lnTo>
                    <a:pt x="55880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400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80" y="335279"/>
                  </a:lnTo>
                  <a:lnTo>
                    <a:pt x="2796540" y="335279"/>
                  </a:lnTo>
                  <a:lnTo>
                    <a:pt x="2818290" y="330888"/>
                  </a:lnTo>
                  <a:lnTo>
                    <a:pt x="2836052" y="318912"/>
                  </a:lnTo>
                  <a:lnTo>
                    <a:pt x="2848028" y="301150"/>
                  </a:lnTo>
                  <a:lnTo>
                    <a:pt x="2852420" y="279400"/>
                  </a:lnTo>
                  <a:lnTo>
                    <a:pt x="2852420" y="55879"/>
                  </a:lnTo>
                  <a:lnTo>
                    <a:pt x="2848028" y="34129"/>
                  </a:lnTo>
                  <a:lnTo>
                    <a:pt x="2836052" y="16367"/>
                  </a:lnTo>
                  <a:lnTo>
                    <a:pt x="2818290" y="4391"/>
                  </a:lnTo>
                  <a:lnTo>
                    <a:pt x="27965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948939" y="2560320"/>
            <a:ext cx="8816340" cy="723900"/>
            <a:chOff x="2948939" y="2560320"/>
            <a:chExt cx="8816340" cy="723900"/>
          </a:xfrm>
        </p:grpSpPr>
        <p:sp>
          <p:nvSpPr>
            <p:cNvPr id="37" name="object 37"/>
            <p:cNvSpPr/>
            <p:nvPr/>
          </p:nvSpPr>
          <p:spPr>
            <a:xfrm>
              <a:off x="2952749" y="2564130"/>
              <a:ext cx="5962015" cy="716280"/>
            </a:xfrm>
            <a:custGeom>
              <a:avLst/>
              <a:gdLst/>
              <a:ahLst/>
              <a:cxnLst/>
              <a:rect l="l" t="t" r="r" b="b"/>
              <a:pathLst>
                <a:path w="5962015" h="716279">
                  <a:moveTo>
                    <a:pt x="0" y="0"/>
                  </a:moveTo>
                  <a:lnTo>
                    <a:pt x="356235" y="0"/>
                  </a:lnTo>
                  <a:lnTo>
                    <a:pt x="356235" y="716026"/>
                  </a:lnTo>
                  <a:lnTo>
                    <a:pt x="12700" y="716026"/>
                  </a:lnTo>
                </a:path>
                <a:path w="5962015" h="716279">
                  <a:moveTo>
                    <a:pt x="0" y="358521"/>
                  </a:moveTo>
                  <a:lnTo>
                    <a:pt x="5961507" y="353060"/>
                  </a:lnTo>
                </a:path>
              </a:pathLst>
            </a:custGeom>
            <a:ln w="7620">
              <a:solidFill>
                <a:srgbClr val="3BC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12860" y="2778760"/>
              <a:ext cx="2852420" cy="335280"/>
            </a:xfrm>
            <a:custGeom>
              <a:avLst/>
              <a:gdLst/>
              <a:ahLst/>
              <a:cxnLst/>
              <a:rect l="l" t="t" r="r" b="b"/>
              <a:pathLst>
                <a:path w="2852420" h="335280">
                  <a:moveTo>
                    <a:pt x="2796540" y="0"/>
                  </a:moveTo>
                  <a:lnTo>
                    <a:pt x="55880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400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80" y="335279"/>
                  </a:lnTo>
                  <a:lnTo>
                    <a:pt x="2796540" y="335279"/>
                  </a:lnTo>
                  <a:lnTo>
                    <a:pt x="2818290" y="330888"/>
                  </a:lnTo>
                  <a:lnTo>
                    <a:pt x="2836052" y="318912"/>
                  </a:lnTo>
                  <a:lnTo>
                    <a:pt x="2848028" y="301150"/>
                  </a:lnTo>
                  <a:lnTo>
                    <a:pt x="2852420" y="279400"/>
                  </a:lnTo>
                  <a:lnTo>
                    <a:pt x="2852420" y="55879"/>
                  </a:lnTo>
                  <a:lnTo>
                    <a:pt x="2848028" y="34129"/>
                  </a:lnTo>
                  <a:lnTo>
                    <a:pt x="2836052" y="16367"/>
                  </a:lnTo>
                  <a:lnTo>
                    <a:pt x="2818290" y="4391"/>
                  </a:lnTo>
                  <a:lnTo>
                    <a:pt x="27965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332214" y="1515998"/>
            <a:ext cx="2014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2021 </a:t>
            </a:r>
            <a:r>
              <a:rPr sz="1200" spc="-5" dirty="0">
                <a:latin typeface="Arial MT"/>
                <a:cs typeface="Arial MT"/>
              </a:rPr>
              <a:t>s.d.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2026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912859" y="1813560"/>
            <a:ext cx="2852420" cy="335280"/>
          </a:xfrm>
          <a:custGeom>
            <a:avLst/>
            <a:gdLst/>
            <a:ahLst/>
            <a:cxnLst/>
            <a:rect l="l" t="t" r="r" b="b"/>
            <a:pathLst>
              <a:path w="2852420" h="335280">
                <a:moveTo>
                  <a:pt x="2796540" y="0"/>
                </a:moveTo>
                <a:lnTo>
                  <a:pt x="55880" y="0"/>
                </a:lnTo>
                <a:lnTo>
                  <a:pt x="34129" y="4391"/>
                </a:lnTo>
                <a:lnTo>
                  <a:pt x="16367" y="16367"/>
                </a:lnTo>
                <a:lnTo>
                  <a:pt x="4391" y="34129"/>
                </a:lnTo>
                <a:lnTo>
                  <a:pt x="0" y="55879"/>
                </a:lnTo>
                <a:lnTo>
                  <a:pt x="0" y="279400"/>
                </a:lnTo>
                <a:lnTo>
                  <a:pt x="4391" y="301150"/>
                </a:lnTo>
                <a:lnTo>
                  <a:pt x="16367" y="318912"/>
                </a:lnTo>
                <a:lnTo>
                  <a:pt x="34129" y="330888"/>
                </a:lnTo>
                <a:lnTo>
                  <a:pt x="55880" y="335279"/>
                </a:lnTo>
                <a:lnTo>
                  <a:pt x="2796540" y="335279"/>
                </a:lnTo>
                <a:lnTo>
                  <a:pt x="2818290" y="330888"/>
                </a:lnTo>
                <a:lnTo>
                  <a:pt x="2836052" y="318912"/>
                </a:lnTo>
                <a:lnTo>
                  <a:pt x="2848028" y="301150"/>
                </a:lnTo>
                <a:lnTo>
                  <a:pt x="2852420" y="279400"/>
                </a:lnTo>
                <a:lnTo>
                  <a:pt x="2852420" y="55879"/>
                </a:lnTo>
                <a:lnTo>
                  <a:pt x="2848028" y="34129"/>
                </a:lnTo>
                <a:lnTo>
                  <a:pt x="2836052" y="16367"/>
                </a:lnTo>
                <a:lnTo>
                  <a:pt x="2818290" y="4391"/>
                </a:lnTo>
                <a:lnTo>
                  <a:pt x="27965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332214" y="1871979"/>
            <a:ext cx="2014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2021 </a:t>
            </a:r>
            <a:r>
              <a:rPr sz="1200" spc="-5" dirty="0">
                <a:latin typeface="Arial MT"/>
                <a:cs typeface="Arial MT"/>
              </a:rPr>
              <a:t>s.d.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2029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912859" y="2169160"/>
            <a:ext cx="2852420" cy="337820"/>
          </a:xfrm>
          <a:custGeom>
            <a:avLst/>
            <a:gdLst/>
            <a:ahLst/>
            <a:cxnLst/>
            <a:rect l="l" t="t" r="r" b="b"/>
            <a:pathLst>
              <a:path w="2852420" h="337819">
                <a:moveTo>
                  <a:pt x="2796159" y="0"/>
                </a:moveTo>
                <a:lnTo>
                  <a:pt x="56261" y="0"/>
                </a:lnTo>
                <a:lnTo>
                  <a:pt x="34343" y="4415"/>
                </a:lnTo>
                <a:lnTo>
                  <a:pt x="16462" y="16462"/>
                </a:lnTo>
                <a:lnTo>
                  <a:pt x="4415" y="34343"/>
                </a:lnTo>
                <a:lnTo>
                  <a:pt x="0" y="56261"/>
                </a:lnTo>
                <a:lnTo>
                  <a:pt x="0" y="281559"/>
                </a:lnTo>
                <a:lnTo>
                  <a:pt x="4415" y="303476"/>
                </a:lnTo>
                <a:lnTo>
                  <a:pt x="16462" y="321357"/>
                </a:lnTo>
                <a:lnTo>
                  <a:pt x="34343" y="333404"/>
                </a:lnTo>
                <a:lnTo>
                  <a:pt x="56261" y="337819"/>
                </a:lnTo>
                <a:lnTo>
                  <a:pt x="2796159" y="337819"/>
                </a:lnTo>
                <a:lnTo>
                  <a:pt x="2818076" y="333404"/>
                </a:lnTo>
                <a:lnTo>
                  <a:pt x="2835957" y="321357"/>
                </a:lnTo>
                <a:lnTo>
                  <a:pt x="2848004" y="303476"/>
                </a:lnTo>
                <a:lnTo>
                  <a:pt x="2852420" y="281559"/>
                </a:lnTo>
                <a:lnTo>
                  <a:pt x="2852420" y="56261"/>
                </a:lnTo>
                <a:lnTo>
                  <a:pt x="2848004" y="34343"/>
                </a:lnTo>
                <a:lnTo>
                  <a:pt x="2835957" y="16462"/>
                </a:lnTo>
                <a:lnTo>
                  <a:pt x="2818076" y="4415"/>
                </a:lnTo>
                <a:lnTo>
                  <a:pt x="279615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332214" y="2229865"/>
            <a:ext cx="2014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2021 </a:t>
            </a:r>
            <a:r>
              <a:rPr sz="1200" spc="-5" dirty="0">
                <a:latin typeface="Arial MT"/>
                <a:cs typeface="Arial MT"/>
              </a:rPr>
              <a:t>s.d.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2034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912859" y="3515359"/>
            <a:ext cx="2852420" cy="335280"/>
          </a:xfrm>
          <a:custGeom>
            <a:avLst/>
            <a:gdLst/>
            <a:ahLst/>
            <a:cxnLst/>
            <a:rect l="l" t="t" r="r" b="b"/>
            <a:pathLst>
              <a:path w="2852420" h="335279">
                <a:moveTo>
                  <a:pt x="2796540" y="0"/>
                </a:moveTo>
                <a:lnTo>
                  <a:pt x="55880" y="0"/>
                </a:lnTo>
                <a:lnTo>
                  <a:pt x="34129" y="4391"/>
                </a:lnTo>
                <a:lnTo>
                  <a:pt x="16367" y="16367"/>
                </a:lnTo>
                <a:lnTo>
                  <a:pt x="4391" y="34129"/>
                </a:lnTo>
                <a:lnTo>
                  <a:pt x="0" y="55879"/>
                </a:lnTo>
                <a:lnTo>
                  <a:pt x="0" y="279400"/>
                </a:lnTo>
                <a:lnTo>
                  <a:pt x="4391" y="301150"/>
                </a:lnTo>
                <a:lnTo>
                  <a:pt x="16367" y="318912"/>
                </a:lnTo>
                <a:lnTo>
                  <a:pt x="34129" y="330888"/>
                </a:lnTo>
                <a:lnTo>
                  <a:pt x="55880" y="335279"/>
                </a:lnTo>
                <a:lnTo>
                  <a:pt x="2796540" y="335279"/>
                </a:lnTo>
                <a:lnTo>
                  <a:pt x="2818290" y="330888"/>
                </a:lnTo>
                <a:lnTo>
                  <a:pt x="2836052" y="318912"/>
                </a:lnTo>
                <a:lnTo>
                  <a:pt x="2848028" y="301150"/>
                </a:lnTo>
                <a:lnTo>
                  <a:pt x="2852420" y="279400"/>
                </a:lnTo>
                <a:lnTo>
                  <a:pt x="2852420" y="55879"/>
                </a:lnTo>
                <a:lnTo>
                  <a:pt x="2848028" y="34129"/>
                </a:lnTo>
                <a:lnTo>
                  <a:pt x="2836052" y="16367"/>
                </a:lnTo>
                <a:lnTo>
                  <a:pt x="2818290" y="4391"/>
                </a:lnTo>
                <a:lnTo>
                  <a:pt x="27965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332214" y="3574415"/>
            <a:ext cx="2014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2021 </a:t>
            </a:r>
            <a:r>
              <a:rPr sz="1200" spc="-5" dirty="0">
                <a:latin typeface="Arial MT"/>
                <a:cs typeface="Arial MT"/>
              </a:rPr>
              <a:t>s.d.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2026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912859" y="4231640"/>
            <a:ext cx="2852420" cy="335280"/>
          </a:xfrm>
          <a:custGeom>
            <a:avLst/>
            <a:gdLst/>
            <a:ahLst/>
            <a:cxnLst/>
            <a:rect l="l" t="t" r="r" b="b"/>
            <a:pathLst>
              <a:path w="2852420" h="335279">
                <a:moveTo>
                  <a:pt x="2796540" y="0"/>
                </a:moveTo>
                <a:lnTo>
                  <a:pt x="55880" y="0"/>
                </a:lnTo>
                <a:lnTo>
                  <a:pt x="34129" y="4391"/>
                </a:lnTo>
                <a:lnTo>
                  <a:pt x="16367" y="16367"/>
                </a:lnTo>
                <a:lnTo>
                  <a:pt x="4391" y="34129"/>
                </a:lnTo>
                <a:lnTo>
                  <a:pt x="0" y="55880"/>
                </a:lnTo>
                <a:lnTo>
                  <a:pt x="0" y="279400"/>
                </a:lnTo>
                <a:lnTo>
                  <a:pt x="4391" y="301150"/>
                </a:lnTo>
                <a:lnTo>
                  <a:pt x="16367" y="318912"/>
                </a:lnTo>
                <a:lnTo>
                  <a:pt x="34129" y="330888"/>
                </a:lnTo>
                <a:lnTo>
                  <a:pt x="55880" y="335280"/>
                </a:lnTo>
                <a:lnTo>
                  <a:pt x="2796540" y="335280"/>
                </a:lnTo>
                <a:lnTo>
                  <a:pt x="2818290" y="330888"/>
                </a:lnTo>
                <a:lnTo>
                  <a:pt x="2836052" y="318912"/>
                </a:lnTo>
                <a:lnTo>
                  <a:pt x="2848028" y="301150"/>
                </a:lnTo>
                <a:lnTo>
                  <a:pt x="2852420" y="279400"/>
                </a:lnTo>
                <a:lnTo>
                  <a:pt x="2852420" y="55880"/>
                </a:lnTo>
                <a:lnTo>
                  <a:pt x="2848028" y="34129"/>
                </a:lnTo>
                <a:lnTo>
                  <a:pt x="2836052" y="16367"/>
                </a:lnTo>
                <a:lnTo>
                  <a:pt x="2818290" y="4391"/>
                </a:lnTo>
                <a:lnTo>
                  <a:pt x="27965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332214" y="4291329"/>
            <a:ext cx="2014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2021 </a:t>
            </a:r>
            <a:r>
              <a:rPr sz="1200" spc="-5" dirty="0">
                <a:latin typeface="Arial MT"/>
                <a:cs typeface="Arial MT"/>
              </a:rPr>
              <a:t>s.d.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2026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912859" y="4922520"/>
            <a:ext cx="2852420" cy="337820"/>
          </a:xfrm>
          <a:custGeom>
            <a:avLst/>
            <a:gdLst/>
            <a:ahLst/>
            <a:cxnLst/>
            <a:rect l="l" t="t" r="r" b="b"/>
            <a:pathLst>
              <a:path w="2852420" h="337820">
                <a:moveTo>
                  <a:pt x="2796159" y="0"/>
                </a:moveTo>
                <a:lnTo>
                  <a:pt x="56261" y="0"/>
                </a:lnTo>
                <a:lnTo>
                  <a:pt x="34343" y="4415"/>
                </a:lnTo>
                <a:lnTo>
                  <a:pt x="16462" y="16462"/>
                </a:lnTo>
                <a:lnTo>
                  <a:pt x="4415" y="34343"/>
                </a:lnTo>
                <a:lnTo>
                  <a:pt x="0" y="56260"/>
                </a:lnTo>
                <a:lnTo>
                  <a:pt x="0" y="281558"/>
                </a:lnTo>
                <a:lnTo>
                  <a:pt x="4415" y="303476"/>
                </a:lnTo>
                <a:lnTo>
                  <a:pt x="16462" y="321357"/>
                </a:lnTo>
                <a:lnTo>
                  <a:pt x="34343" y="333404"/>
                </a:lnTo>
                <a:lnTo>
                  <a:pt x="56261" y="337819"/>
                </a:lnTo>
                <a:lnTo>
                  <a:pt x="2796159" y="337819"/>
                </a:lnTo>
                <a:lnTo>
                  <a:pt x="2818076" y="333404"/>
                </a:lnTo>
                <a:lnTo>
                  <a:pt x="2835957" y="321357"/>
                </a:lnTo>
                <a:lnTo>
                  <a:pt x="2848004" y="303476"/>
                </a:lnTo>
                <a:lnTo>
                  <a:pt x="2852420" y="281558"/>
                </a:lnTo>
                <a:lnTo>
                  <a:pt x="2852420" y="56260"/>
                </a:lnTo>
                <a:lnTo>
                  <a:pt x="2848004" y="34343"/>
                </a:lnTo>
                <a:lnTo>
                  <a:pt x="2835957" y="16462"/>
                </a:lnTo>
                <a:lnTo>
                  <a:pt x="2818076" y="4415"/>
                </a:lnTo>
                <a:lnTo>
                  <a:pt x="279615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332214" y="4984369"/>
            <a:ext cx="2014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2021 </a:t>
            </a:r>
            <a:r>
              <a:rPr sz="1200" spc="-5" dirty="0">
                <a:latin typeface="Arial MT"/>
                <a:cs typeface="Arial MT"/>
              </a:rPr>
              <a:t>s.d.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2026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912859" y="5412740"/>
            <a:ext cx="2852420" cy="335280"/>
          </a:xfrm>
          <a:custGeom>
            <a:avLst/>
            <a:gdLst/>
            <a:ahLst/>
            <a:cxnLst/>
            <a:rect l="l" t="t" r="r" b="b"/>
            <a:pathLst>
              <a:path w="2852420" h="335279">
                <a:moveTo>
                  <a:pt x="2796540" y="0"/>
                </a:moveTo>
                <a:lnTo>
                  <a:pt x="55880" y="0"/>
                </a:lnTo>
                <a:lnTo>
                  <a:pt x="34129" y="4391"/>
                </a:lnTo>
                <a:lnTo>
                  <a:pt x="16367" y="16367"/>
                </a:lnTo>
                <a:lnTo>
                  <a:pt x="4391" y="34129"/>
                </a:lnTo>
                <a:lnTo>
                  <a:pt x="0" y="55880"/>
                </a:lnTo>
                <a:lnTo>
                  <a:pt x="0" y="279400"/>
                </a:lnTo>
                <a:lnTo>
                  <a:pt x="4391" y="301150"/>
                </a:lnTo>
                <a:lnTo>
                  <a:pt x="16367" y="318912"/>
                </a:lnTo>
                <a:lnTo>
                  <a:pt x="34129" y="330888"/>
                </a:lnTo>
                <a:lnTo>
                  <a:pt x="55880" y="335280"/>
                </a:lnTo>
                <a:lnTo>
                  <a:pt x="2796540" y="335280"/>
                </a:lnTo>
                <a:lnTo>
                  <a:pt x="2818290" y="330888"/>
                </a:lnTo>
                <a:lnTo>
                  <a:pt x="2836052" y="318912"/>
                </a:lnTo>
                <a:lnTo>
                  <a:pt x="2848028" y="301150"/>
                </a:lnTo>
                <a:lnTo>
                  <a:pt x="2852420" y="279400"/>
                </a:lnTo>
                <a:lnTo>
                  <a:pt x="2852420" y="55880"/>
                </a:lnTo>
                <a:lnTo>
                  <a:pt x="2848028" y="34129"/>
                </a:lnTo>
                <a:lnTo>
                  <a:pt x="2836052" y="16367"/>
                </a:lnTo>
                <a:lnTo>
                  <a:pt x="2818290" y="4391"/>
                </a:lnTo>
                <a:lnTo>
                  <a:pt x="27965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332214" y="5473700"/>
            <a:ext cx="2014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2021 </a:t>
            </a:r>
            <a:r>
              <a:rPr sz="1200" spc="-5" dirty="0">
                <a:latin typeface="Arial MT"/>
                <a:cs typeface="Arial MT"/>
              </a:rPr>
              <a:t>s.d.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2029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912859" y="5900420"/>
            <a:ext cx="2852420" cy="337820"/>
          </a:xfrm>
          <a:custGeom>
            <a:avLst/>
            <a:gdLst/>
            <a:ahLst/>
            <a:cxnLst/>
            <a:rect l="l" t="t" r="r" b="b"/>
            <a:pathLst>
              <a:path w="2852420" h="337820">
                <a:moveTo>
                  <a:pt x="2796159" y="0"/>
                </a:moveTo>
                <a:lnTo>
                  <a:pt x="56261" y="0"/>
                </a:lnTo>
                <a:lnTo>
                  <a:pt x="34343" y="4424"/>
                </a:lnTo>
                <a:lnTo>
                  <a:pt x="16462" y="16490"/>
                </a:lnTo>
                <a:lnTo>
                  <a:pt x="4415" y="34386"/>
                </a:lnTo>
                <a:lnTo>
                  <a:pt x="0" y="56299"/>
                </a:lnTo>
                <a:lnTo>
                  <a:pt x="0" y="281520"/>
                </a:lnTo>
                <a:lnTo>
                  <a:pt x="4415" y="303433"/>
                </a:lnTo>
                <a:lnTo>
                  <a:pt x="16462" y="321329"/>
                </a:lnTo>
                <a:lnTo>
                  <a:pt x="34343" y="333395"/>
                </a:lnTo>
                <a:lnTo>
                  <a:pt x="56261" y="337819"/>
                </a:lnTo>
                <a:lnTo>
                  <a:pt x="2796159" y="337819"/>
                </a:lnTo>
                <a:lnTo>
                  <a:pt x="2818076" y="333395"/>
                </a:lnTo>
                <a:lnTo>
                  <a:pt x="2835957" y="321329"/>
                </a:lnTo>
                <a:lnTo>
                  <a:pt x="2848004" y="303433"/>
                </a:lnTo>
                <a:lnTo>
                  <a:pt x="2852420" y="281520"/>
                </a:lnTo>
                <a:lnTo>
                  <a:pt x="2852420" y="56299"/>
                </a:lnTo>
                <a:lnTo>
                  <a:pt x="2848004" y="34386"/>
                </a:lnTo>
                <a:lnTo>
                  <a:pt x="2835957" y="16490"/>
                </a:lnTo>
                <a:lnTo>
                  <a:pt x="2818076" y="4424"/>
                </a:lnTo>
                <a:lnTo>
                  <a:pt x="279615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332214" y="5962650"/>
            <a:ext cx="2014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2021 </a:t>
            </a:r>
            <a:r>
              <a:rPr sz="1200" spc="-5" dirty="0">
                <a:latin typeface="Arial MT"/>
                <a:cs typeface="Arial MT"/>
              </a:rPr>
              <a:t>s.d.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2034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784590" y="1626870"/>
            <a:ext cx="129539" cy="713740"/>
          </a:xfrm>
          <a:custGeom>
            <a:avLst/>
            <a:gdLst/>
            <a:ahLst/>
            <a:cxnLst/>
            <a:rect l="l" t="t" r="r" b="b"/>
            <a:pathLst>
              <a:path w="129540" h="713739">
                <a:moveTo>
                  <a:pt x="0" y="5079"/>
                </a:moveTo>
                <a:lnTo>
                  <a:pt x="129412" y="0"/>
                </a:lnTo>
              </a:path>
              <a:path w="129540" h="713739">
                <a:moveTo>
                  <a:pt x="0" y="356615"/>
                </a:moveTo>
                <a:lnTo>
                  <a:pt x="129412" y="355600"/>
                </a:lnTo>
              </a:path>
              <a:path w="129540" h="713739">
                <a:moveTo>
                  <a:pt x="0" y="713739"/>
                </a:moveTo>
                <a:lnTo>
                  <a:pt x="129412" y="713739"/>
                </a:lnTo>
              </a:path>
            </a:pathLst>
          </a:custGeom>
          <a:ln w="7620">
            <a:solidFill>
              <a:srgbClr val="3BC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332214" y="2837815"/>
            <a:ext cx="2014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2021 </a:t>
            </a:r>
            <a:r>
              <a:rPr sz="1200" spc="-5" dirty="0">
                <a:latin typeface="Arial MT"/>
                <a:cs typeface="Arial MT"/>
              </a:rPr>
              <a:t>s.d.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17 </a:t>
            </a:r>
            <a:r>
              <a:rPr sz="1200" spc="5" dirty="0">
                <a:latin typeface="Arial MT"/>
                <a:cs typeface="Arial MT"/>
              </a:rPr>
              <a:t>Okt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2026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BF6F896-EE33-8E5E-1C3A-2BB6A62C9125}"/>
              </a:ext>
            </a:extLst>
          </p:cNvPr>
          <p:cNvSpPr txBox="1"/>
          <p:nvPr/>
        </p:nvSpPr>
        <p:spPr>
          <a:xfrm>
            <a:off x="4414944" y="4972576"/>
            <a:ext cx="3153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1420" marR="8890" indent="-1189355">
              <a:lnSpc>
                <a:spcPct val="100000"/>
              </a:lnSpc>
              <a:spcBef>
                <a:spcPts val="100"/>
              </a:spcBef>
              <a:tabLst>
                <a:tab pos="5081270" algn="l"/>
              </a:tabLst>
            </a:pPr>
            <a:r>
              <a:rPr lang="fi-FI" sz="1800" spc="-5" dirty="0">
                <a:latin typeface="Arial MT"/>
                <a:cs typeface="Arial MT"/>
              </a:rPr>
              <a:t>alat </a:t>
            </a:r>
            <a:r>
              <a:rPr lang="fi-FI" spc="-5" dirty="0">
                <a:latin typeface="Arial MT"/>
                <a:cs typeface="Arial MT"/>
              </a:rPr>
              <a:t>k</a:t>
            </a:r>
            <a:r>
              <a:rPr lang="fi-FI" sz="1800" spc="-5" dirty="0">
                <a:latin typeface="Arial MT"/>
                <a:cs typeface="Arial MT"/>
              </a:rPr>
              <a:t>esehatan </a:t>
            </a:r>
            <a:r>
              <a:rPr lang="fi-FI" sz="1800" dirty="0">
                <a:latin typeface="Arial MT"/>
                <a:cs typeface="Arial MT"/>
              </a:rPr>
              <a:t>risiko</a:t>
            </a:r>
            <a:r>
              <a:rPr lang="fi-FI" sz="1800" spc="-25" dirty="0">
                <a:latin typeface="Arial MT"/>
                <a:cs typeface="Arial MT"/>
              </a:rPr>
              <a:t> </a:t>
            </a:r>
            <a:r>
              <a:rPr lang="fi-FI" sz="1800" dirty="0">
                <a:latin typeface="Arial MT"/>
                <a:cs typeface="Arial MT"/>
              </a:rPr>
              <a:t>kelas</a:t>
            </a:r>
            <a:r>
              <a:rPr lang="fi-FI" sz="1800" spc="-125" dirty="0">
                <a:latin typeface="Arial MT"/>
                <a:cs typeface="Arial MT"/>
              </a:rPr>
              <a:t> </a:t>
            </a:r>
            <a:r>
              <a:rPr lang="fi-FI" sz="1800" dirty="0">
                <a:latin typeface="Arial MT"/>
                <a:cs typeface="Arial MT"/>
              </a:rPr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2DEB9FE-5C1F-0F30-6DC8-4FCBB4D02B0C}"/>
              </a:ext>
            </a:extLst>
          </p:cNvPr>
          <p:cNvSpPr txBox="1"/>
          <p:nvPr/>
        </p:nvSpPr>
        <p:spPr>
          <a:xfrm>
            <a:off x="3619086" y="5477154"/>
            <a:ext cx="4534314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25" algn="ctr">
              <a:lnSpc>
                <a:spcPts val="1945"/>
              </a:lnSpc>
            </a:pPr>
            <a:r>
              <a:rPr lang="fi-FI" sz="1800" spc="-5" dirty="0">
                <a:latin typeface="Arial MT"/>
                <a:cs typeface="Arial MT"/>
              </a:rPr>
              <a:t>alat kesehatan</a:t>
            </a:r>
            <a:r>
              <a:rPr lang="fi-FI" sz="1800" spc="-20" dirty="0">
                <a:latin typeface="Arial MT"/>
                <a:cs typeface="Arial MT"/>
              </a:rPr>
              <a:t> </a:t>
            </a:r>
            <a:r>
              <a:rPr lang="fi-FI" sz="1800" dirty="0">
                <a:latin typeface="Arial MT"/>
                <a:cs typeface="Arial MT"/>
              </a:rPr>
              <a:t>risiko</a:t>
            </a:r>
            <a:r>
              <a:rPr lang="fi-FI" sz="1800" spc="-35" dirty="0">
                <a:latin typeface="Arial MT"/>
                <a:cs typeface="Arial MT"/>
              </a:rPr>
              <a:t> </a:t>
            </a:r>
            <a:r>
              <a:rPr lang="fi-FI" sz="1800" dirty="0">
                <a:latin typeface="Arial MT"/>
                <a:cs typeface="Arial MT"/>
              </a:rPr>
              <a:t>kelas</a:t>
            </a:r>
            <a:r>
              <a:rPr lang="fi-FI" sz="1800" spc="-35" dirty="0">
                <a:latin typeface="Arial MT"/>
                <a:cs typeface="Arial MT"/>
              </a:rPr>
              <a:t> </a:t>
            </a:r>
            <a:r>
              <a:rPr lang="fi-FI" sz="1800" dirty="0">
                <a:latin typeface="Arial MT"/>
                <a:cs typeface="Arial M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7433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B38C29-DA14-5B01-D554-35EAE8F3EA9F}"/>
              </a:ext>
            </a:extLst>
          </p:cNvPr>
          <p:cNvSpPr txBox="1"/>
          <p:nvPr/>
        </p:nvSpPr>
        <p:spPr>
          <a:xfrm>
            <a:off x="685800" y="609600"/>
            <a:ext cx="11353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Self Declare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 halal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berisiko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dipastikan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Didampingi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Pendamping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(P3H).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terjangkau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Mempercepat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UMK.</a:t>
            </a:r>
          </a:p>
        </p:txBody>
      </p:sp>
    </p:spTree>
    <p:extLst>
      <p:ext uri="{BB962C8B-B14F-4D97-AF65-F5344CB8AC3E}">
        <p14:creationId xmlns:p14="http://schemas.microsoft.com/office/powerpoint/2010/main" val="163393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a Mengurus Sertifikat Halal Lewat Metode Self Declare | Portal Informasi  Koperasi dan UMKM Jawa Barat - Dinas Koperasi dan Usaha Kecil Jawa Barat">
            <a:extLst>
              <a:ext uri="{FF2B5EF4-FFF2-40B4-BE49-F238E27FC236}">
                <a16:creationId xmlns:a16="http://schemas.microsoft.com/office/drawing/2014/main" id="{617EF56E-01B2-2DF6-E4EA-61E0D166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2192000" cy="66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5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7596" y="97194"/>
            <a:ext cx="316966" cy="56922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5420" y="6398259"/>
            <a:ext cx="7269480" cy="459740"/>
            <a:chOff x="185420" y="6398259"/>
            <a:chExt cx="7269480" cy="459740"/>
          </a:xfrm>
        </p:grpSpPr>
        <p:sp>
          <p:nvSpPr>
            <p:cNvPr id="5" name="object 5"/>
            <p:cNvSpPr/>
            <p:nvPr/>
          </p:nvSpPr>
          <p:spPr>
            <a:xfrm>
              <a:off x="205740" y="6418579"/>
              <a:ext cx="7249159" cy="439420"/>
            </a:xfrm>
            <a:custGeom>
              <a:avLst/>
              <a:gdLst/>
              <a:ahLst/>
              <a:cxnLst/>
              <a:rect l="l" t="t" r="r" b="b"/>
              <a:pathLst>
                <a:path w="7249159" h="439420">
                  <a:moveTo>
                    <a:pt x="6736968" y="0"/>
                  </a:moveTo>
                  <a:lnTo>
                    <a:pt x="512241" y="0"/>
                  </a:lnTo>
                  <a:lnTo>
                    <a:pt x="456427" y="2272"/>
                  </a:lnTo>
                  <a:lnTo>
                    <a:pt x="402353" y="8933"/>
                  </a:lnTo>
                  <a:lnTo>
                    <a:pt x="350333" y="19746"/>
                  </a:lnTo>
                  <a:lnTo>
                    <a:pt x="300678" y="34475"/>
                  </a:lnTo>
                  <a:lnTo>
                    <a:pt x="253702" y="52883"/>
                  </a:lnTo>
                  <a:lnTo>
                    <a:pt x="209717" y="74734"/>
                  </a:lnTo>
                  <a:lnTo>
                    <a:pt x="169035" y="99792"/>
                  </a:lnTo>
                  <a:lnTo>
                    <a:pt x="131970" y="127821"/>
                  </a:lnTo>
                  <a:lnTo>
                    <a:pt x="98832" y="158584"/>
                  </a:lnTo>
                  <a:lnTo>
                    <a:pt x="69935" y="191845"/>
                  </a:lnTo>
                  <a:lnTo>
                    <a:pt x="45592" y="227367"/>
                  </a:lnTo>
                  <a:lnTo>
                    <a:pt x="26114" y="264915"/>
                  </a:lnTo>
                  <a:lnTo>
                    <a:pt x="11814" y="304253"/>
                  </a:lnTo>
                  <a:lnTo>
                    <a:pt x="3005" y="345143"/>
                  </a:lnTo>
                  <a:lnTo>
                    <a:pt x="0" y="387350"/>
                  </a:lnTo>
                  <a:lnTo>
                    <a:pt x="3005" y="429556"/>
                  </a:lnTo>
                  <a:lnTo>
                    <a:pt x="5130" y="439420"/>
                  </a:lnTo>
                  <a:lnTo>
                    <a:pt x="7244028" y="439420"/>
                  </a:lnTo>
                  <a:lnTo>
                    <a:pt x="7246153" y="429556"/>
                  </a:lnTo>
                  <a:lnTo>
                    <a:pt x="7249159" y="387350"/>
                  </a:lnTo>
                  <a:lnTo>
                    <a:pt x="7246153" y="345143"/>
                  </a:lnTo>
                  <a:lnTo>
                    <a:pt x="7237344" y="304253"/>
                  </a:lnTo>
                  <a:lnTo>
                    <a:pt x="7223043" y="264915"/>
                  </a:lnTo>
                  <a:lnTo>
                    <a:pt x="7203564" y="227367"/>
                  </a:lnTo>
                  <a:lnTo>
                    <a:pt x="7179220" y="191845"/>
                  </a:lnTo>
                  <a:lnTo>
                    <a:pt x="7150323" y="158584"/>
                  </a:lnTo>
                  <a:lnTo>
                    <a:pt x="7117186" y="127821"/>
                  </a:lnTo>
                  <a:lnTo>
                    <a:pt x="7080121" y="99792"/>
                  </a:lnTo>
                  <a:lnTo>
                    <a:pt x="7039442" y="74734"/>
                  </a:lnTo>
                  <a:lnTo>
                    <a:pt x="6995461" y="52883"/>
                  </a:lnTo>
                  <a:lnTo>
                    <a:pt x="6948490" y="34475"/>
                  </a:lnTo>
                  <a:lnTo>
                    <a:pt x="6898843" y="19746"/>
                  </a:lnTo>
                  <a:lnTo>
                    <a:pt x="6846832" y="8933"/>
                  </a:lnTo>
                  <a:lnTo>
                    <a:pt x="6792769" y="2272"/>
                  </a:lnTo>
                  <a:lnTo>
                    <a:pt x="6736968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420" y="6398259"/>
              <a:ext cx="2120900" cy="4597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6740" y="6416038"/>
              <a:ext cx="1917700" cy="44195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114300"/>
            <a:ext cx="2362200" cy="647700"/>
            <a:chOff x="0" y="114300"/>
            <a:chExt cx="2362200" cy="647700"/>
          </a:xfrm>
        </p:grpSpPr>
        <p:sp>
          <p:nvSpPr>
            <p:cNvPr id="9" name="object 9"/>
            <p:cNvSpPr/>
            <p:nvPr/>
          </p:nvSpPr>
          <p:spPr>
            <a:xfrm>
              <a:off x="0" y="114300"/>
              <a:ext cx="2362200" cy="647700"/>
            </a:xfrm>
            <a:custGeom>
              <a:avLst/>
              <a:gdLst/>
              <a:ahLst/>
              <a:cxnLst/>
              <a:rect l="l" t="t" r="r" b="b"/>
              <a:pathLst>
                <a:path w="2362200" h="647700">
                  <a:moveTo>
                    <a:pt x="2057527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057527" y="647700"/>
                  </a:lnTo>
                  <a:lnTo>
                    <a:pt x="2102551" y="644187"/>
                  </a:lnTo>
                  <a:lnTo>
                    <a:pt x="2145523" y="633985"/>
                  </a:lnTo>
                  <a:lnTo>
                    <a:pt x="2185973" y="617593"/>
                  </a:lnTo>
                  <a:lnTo>
                    <a:pt x="2223428" y="595515"/>
                  </a:lnTo>
                  <a:lnTo>
                    <a:pt x="2257418" y="568251"/>
                  </a:lnTo>
                  <a:lnTo>
                    <a:pt x="2287471" y="536302"/>
                  </a:lnTo>
                  <a:lnTo>
                    <a:pt x="2313117" y="500171"/>
                  </a:lnTo>
                  <a:lnTo>
                    <a:pt x="2333884" y="460359"/>
                  </a:lnTo>
                  <a:lnTo>
                    <a:pt x="2349301" y="417367"/>
                  </a:lnTo>
                  <a:lnTo>
                    <a:pt x="2358896" y="371696"/>
                  </a:lnTo>
                  <a:lnTo>
                    <a:pt x="2362200" y="323850"/>
                  </a:lnTo>
                  <a:lnTo>
                    <a:pt x="2358896" y="276003"/>
                  </a:lnTo>
                  <a:lnTo>
                    <a:pt x="2349301" y="230332"/>
                  </a:lnTo>
                  <a:lnTo>
                    <a:pt x="2333884" y="187340"/>
                  </a:lnTo>
                  <a:lnTo>
                    <a:pt x="2313117" y="147528"/>
                  </a:lnTo>
                  <a:lnTo>
                    <a:pt x="2287471" y="111397"/>
                  </a:lnTo>
                  <a:lnTo>
                    <a:pt x="2257418" y="79448"/>
                  </a:lnTo>
                  <a:lnTo>
                    <a:pt x="2223428" y="52184"/>
                  </a:lnTo>
                  <a:lnTo>
                    <a:pt x="2185973" y="30106"/>
                  </a:lnTo>
                  <a:lnTo>
                    <a:pt x="2145523" y="13714"/>
                  </a:lnTo>
                  <a:lnTo>
                    <a:pt x="2102551" y="3512"/>
                  </a:lnTo>
                  <a:lnTo>
                    <a:pt x="2057527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20" y="193039"/>
              <a:ext cx="2037080" cy="4317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378058" y="223520"/>
            <a:ext cx="1068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m</a:t>
            </a:r>
            <a:r>
              <a:rPr sz="1100" b="1" dirty="0">
                <a:solidFill>
                  <a:srgbClr val="7E7E7E"/>
                </a:solidFill>
                <a:latin typeface="Tahoma"/>
                <a:cs typeface="Tahoma"/>
              </a:rPr>
              <a:t>yha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100" b="1" spc="55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mywa</a:t>
            </a:r>
            <a:r>
              <a:rPr sz="1100" b="1" dirty="0">
                <a:solidFill>
                  <a:srgbClr val="7E7E7E"/>
                </a:solidFill>
                <a:latin typeface="Tahoma"/>
                <a:cs typeface="Tahoma"/>
              </a:rPr>
              <a:t>y  </a:t>
            </a:r>
            <a:r>
              <a:rPr sz="1100" b="1" spc="-30" dirty="0">
                <a:solidFill>
                  <a:srgbClr val="7E7E7E"/>
                </a:solidFill>
                <a:latin typeface="Tahoma"/>
                <a:cs typeface="Tahoma"/>
              </a:rPr>
              <a:t>halalitubaik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2489" y="6584796"/>
            <a:ext cx="101790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halal.indonesia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6366" y="6584796"/>
            <a:ext cx="1038860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bpjphkemenag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18075" y="6584796"/>
            <a:ext cx="228917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20" dirty="0">
                <a:solidFill>
                  <a:srgbClr val="FFFFFF"/>
                </a:solidFill>
                <a:latin typeface="Tahoma"/>
                <a:cs typeface="Tahoma"/>
              </a:rPr>
              <a:t>Halal</a:t>
            </a:r>
            <a:r>
              <a:rPr sz="1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Tahoma"/>
                <a:cs typeface="Tahoma"/>
              </a:rPr>
              <a:t>Indonesia-BPJPH</a:t>
            </a:r>
            <a:r>
              <a:rPr sz="10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Tahoma"/>
                <a:cs typeface="Tahoma"/>
              </a:rPr>
              <a:t>Kemenag</a:t>
            </a:r>
            <a:r>
              <a:rPr sz="105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75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85896" y="6590510"/>
            <a:ext cx="107632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30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www.halal.go.id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5869" y="202628"/>
            <a:ext cx="2692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35" dirty="0">
                <a:solidFill>
                  <a:srgbClr val="7E7E7E"/>
                </a:solidFill>
                <a:latin typeface="Tahoma"/>
                <a:cs typeface="Tahoma"/>
              </a:rPr>
              <a:t>#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740" y="1090539"/>
            <a:ext cx="11270664" cy="4676921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300355">
              <a:lnSpc>
                <a:spcPct val="100000"/>
              </a:lnSpc>
            </a:pPr>
            <a:r>
              <a:rPr sz="2800" b="1" spc="-3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Pendampingan</a:t>
            </a:r>
            <a:r>
              <a:rPr sz="2800" b="1" spc="-1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PPH</a:t>
            </a:r>
            <a:r>
              <a:rPr lang="en-US" sz="28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(Proses </a:t>
            </a:r>
            <a:r>
              <a:rPr lang="en-US" sz="2800" b="1" spc="-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Halal)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marR="106045" algn="just">
              <a:lnSpc>
                <a:spcPct val="100000"/>
              </a:lnSpc>
            </a:pP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lembaga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keagamaan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Islam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berbadan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dan/atau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perguruan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Pendamping</a:t>
            </a:r>
            <a:r>
              <a:rPr sz="2800" b="1" spc="-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PPH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lvl="1" algn="just">
              <a:lnSpc>
                <a:spcPct val="100000"/>
              </a:lnSpc>
            </a:pPr>
            <a:r>
              <a:rPr lang="en-US" sz="28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ersyaratan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pendamping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lvl="2" indent="-428625">
              <a:lnSpc>
                <a:spcPct val="100000"/>
              </a:lnSpc>
              <a:buFont typeface="Wingdings"/>
              <a:buChar char=""/>
              <a:tabLst>
                <a:tab pos="854075" algn="l"/>
              </a:tabLst>
            </a:pP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warga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Indonesia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lvl="2" indent="-428625">
              <a:lnSpc>
                <a:spcPct val="100000"/>
              </a:lnSpc>
              <a:buFont typeface="Wingdings"/>
              <a:buChar char=""/>
              <a:tabLst>
                <a:tab pos="854075" algn="l"/>
              </a:tabLst>
            </a:pP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beragama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lvl="2" indent="-428625">
              <a:lnSpc>
                <a:spcPct val="100000"/>
              </a:lnSpc>
              <a:buFont typeface="Wingdings"/>
              <a:buChar char=""/>
              <a:tabLst>
                <a:tab pos="854075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sz="28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wawasan</a:t>
            </a:r>
            <a:r>
              <a:rPr sz="28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sz="28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28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sz="28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syariat</a:t>
            </a:r>
            <a:r>
              <a:rPr sz="28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sz="28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kehalalan</a:t>
            </a:r>
            <a:r>
              <a:rPr sz="28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0" lvl="2" indent="-428625">
              <a:lnSpc>
                <a:spcPct val="100000"/>
              </a:lnSpc>
              <a:spcBef>
                <a:spcPts val="560"/>
              </a:spcBef>
              <a:buFont typeface="Wingdings"/>
              <a:buChar char=""/>
              <a:tabLst>
                <a:tab pos="854075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pendamping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PPH.</a:t>
            </a:r>
          </a:p>
        </p:txBody>
      </p:sp>
    </p:spTree>
    <p:extLst>
      <p:ext uri="{BB962C8B-B14F-4D97-AF65-F5344CB8AC3E}">
        <p14:creationId xmlns:p14="http://schemas.microsoft.com/office/powerpoint/2010/main" val="255024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57596" y="97194"/>
            <a:ext cx="316966" cy="56922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5420" y="6398259"/>
            <a:ext cx="7269480" cy="459740"/>
            <a:chOff x="185420" y="6398259"/>
            <a:chExt cx="7269480" cy="459740"/>
          </a:xfrm>
        </p:grpSpPr>
        <p:sp>
          <p:nvSpPr>
            <p:cNvPr id="5" name="object 5"/>
            <p:cNvSpPr/>
            <p:nvPr/>
          </p:nvSpPr>
          <p:spPr>
            <a:xfrm>
              <a:off x="205740" y="6418579"/>
              <a:ext cx="7249159" cy="439420"/>
            </a:xfrm>
            <a:custGeom>
              <a:avLst/>
              <a:gdLst/>
              <a:ahLst/>
              <a:cxnLst/>
              <a:rect l="l" t="t" r="r" b="b"/>
              <a:pathLst>
                <a:path w="7249159" h="439420">
                  <a:moveTo>
                    <a:pt x="6736968" y="0"/>
                  </a:moveTo>
                  <a:lnTo>
                    <a:pt x="512241" y="0"/>
                  </a:lnTo>
                  <a:lnTo>
                    <a:pt x="456427" y="2272"/>
                  </a:lnTo>
                  <a:lnTo>
                    <a:pt x="402353" y="8933"/>
                  </a:lnTo>
                  <a:lnTo>
                    <a:pt x="350333" y="19746"/>
                  </a:lnTo>
                  <a:lnTo>
                    <a:pt x="300678" y="34475"/>
                  </a:lnTo>
                  <a:lnTo>
                    <a:pt x="253702" y="52883"/>
                  </a:lnTo>
                  <a:lnTo>
                    <a:pt x="209717" y="74734"/>
                  </a:lnTo>
                  <a:lnTo>
                    <a:pt x="169035" y="99792"/>
                  </a:lnTo>
                  <a:lnTo>
                    <a:pt x="131970" y="127821"/>
                  </a:lnTo>
                  <a:lnTo>
                    <a:pt x="98832" y="158584"/>
                  </a:lnTo>
                  <a:lnTo>
                    <a:pt x="69935" y="191845"/>
                  </a:lnTo>
                  <a:lnTo>
                    <a:pt x="45592" y="227367"/>
                  </a:lnTo>
                  <a:lnTo>
                    <a:pt x="26114" y="264915"/>
                  </a:lnTo>
                  <a:lnTo>
                    <a:pt x="11814" y="304253"/>
                  </a:lnTo>
                  <a:lnTo>
                    <a:pt x="3005" y="345143"/>
                  </a:lnTo>
                  <a:lnTo>
                    <a:pt x="0" y="387350"/>
                  </a:lnTo>
                  <a:lnTo>
                    <a:pt x="3005" y="429556"/>
                  </a:lnTo>
                  <a:lnTo>
                    <a:pt x="5130" y="439420"/>
                  </a:lnTo>
                  <a:lnTo>
                    <a:pt x="7244028" y="439420"/>
                  </a:lnTo>
                  <a:lnTo>
                    <a:pt x="7246153" y="429556"/>
                  </a:lnTo>
                  <a:lnTo>
                    <a:pt x="7249159" y="387350"/>
                  </a:lnTo>
                  <a:lnTo>
                    <a:pt x="7246153" y="345143"/>
                  </a:lnTo>
                  <a:lnTo>
                    <a:pt x="7237344" y="304253"/>
                  </a:lnTo>
                  <a:lnTo>
                    <a:pt x="7223043" y="264915"/>
                  </a:lnTo>
                  <a:lnTo>
                    <a:pt x="7203564" y="227367"/>
                  </a:lnTo>
                  <a:lnTo>
                    <a:pt x="7179220" y="191845"/>
                  </a:lnTo>
                  <a:lnTo>
                    <a:pt x="7150323" y="158584"/>
                  </a:lnTo>
                  <a:lnTo>
                    <a:pt x="7117186" y="127821"/>
                  </a:lnTo>
                  <a:lnTo>
                    <a:pt x="7080121" y="99792"/>
                  </a:lnTo>
                  <a:lnTo>
                    <a:pt x="7039442" y="74734"/>
                  </a:lnTo>
                  <a:lnTo>
                    <a:pt x="6995461" y="52883"/>
                  </a:lnTo>
                  <a:lnTo>
                    <a:pt x="6948490" y="34475"/>
                  </a:lnTo>
                  <a:lnTo>
                    <a:pt x="6898843" y="19746"/>
                  </a:lnTo>
                  <a:lnTo>
                    <a:pt x="6846832" y="8933"/>
                  </a:lnTo>
                  <a:lnTo>
                    <a:pt x="6792769" y="2272"/>
                  </a:lnTo>
                  <a:lnTo>
                    <a:pt x="6736968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420" y="6398259"/>
              <a:ext cx="2120900" cy="4597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6740" y="6416038"/>
              <a:ext cx="1917700" cy="44195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114300"/>
            <a:ext cx="2362200" cy="647700"/>
            <a:chOff x="0" y="114300"/>
            <a:chExt cx="2362200" cy="647700"/>
          </a:xfrm>
        </p:grpSpPr>
        <p:sp>
          <p:nvSpPr>
            <p:cNvPr id="9" name="object 9"/>
            <p:cNvSpPr/>
            <p:nvPr/>
          </p:nvSpPr>
          <p:spPr>
            <a:xfrm>
              <a:off x="0" y="114300"/>
              <a:ext cx="2362200" cy="647700"/>
            </a:xfrm>
            <a:custGeom>
              <a:avLst/>
              <a:gdLst/>
              <a:ahLst/>
              <a:cxnLst/>
              <a:rect l="l" t="t" r="r" b="b"/>
              <a:pathLst>
                <a:path w="2362200" h="647700">
                  <a:moveTo>
                    <a:pt x="2057527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057527" y="647700"/>
                  </a:lnTo>
                  <a:lnTo>
                    <a:pt x="2102551" y="644187"/>
                  </a:lnTo>
                  <a:lnTo>
                    <a:pt x="2145523" y="633985"/>
                  </a:lnTo>
                  <a:lnTo>
                    <a:pt x="2185973" y="617593"/>
                  </a:lnTo>
                  <a:lnTo>
                    <a:pt x="2223428" y="595515"/>
                  </a:lnTo>
                  <a:lnTo>
                    <a:pt x="2257418" y="568251"/>
                  </a:lnTo>
                  <a:lnTo>
                    <a:pt x="2287471" y="536302"/>
                  </a:lnTo>
                  <a:lnTo>
                    <a:pt x="2313117" y="500171"/>
                  </a:lnTo>
                  <a:lnTo>
                    <a:pt x="2333884" y="460359"/>
                  </a:lnTo>
                  <a:lnTo>
                    <a:pt x="2349301" y="417367"/>
                  </a:lnTo>
                  <a:lnTo>
                    <a:pt x="2358896" y="371696"/>
                  </a:lnTo>
                  <a:lnTo>
                    <a:pt x="2362200" y="323850"/>
                  </a:lnTo>
                  <a:lnTo>
                    <a:pt x="2358896" y="276003"/>
                  </a:lnTo>
                  <a:lnTo>
                    <a:pt x="2349301" y="230332"/>
                  </a:lnTo>
                  <a:lnTo>
                    <a:pt x="2333884" y="187340"/>
                  </a:lnTo>
                  <a:lnTo>
                    <a:pt x="2313117" y="147528"/>
                  </a:lnTo>
                  <a:lnTo>
                    <a:pt x="2287471" y="111397"/>
                  </a:lnTo>
                  <a:lnTo>
                    <a:pt x="2257418" y="79448"/>
                  </a:lnTo>
                  <a:lnTo>
                    <a:pt x="2223428" y="52184"/>
                  </a:lnTo>
                  <a:lnTo>
                    <a:pt x="2185973" y="30106"/>
                  </a:lnTo>
                  <a:lnTo>
                    <a:pt x="2145523" y="13714"/>
                  </a:lnTo>
                  <a:lnTo>
                    <a:pt x="2102551" y="3512"/>
                  </a:lnTo>
                  <a:lnTo>
                    <a:pt x="2057527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20" y="193039"/>
              <a:ext cx="2037080" cy="4317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378058" y="223520"/>
            <a:ext cx="1068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m</a:t>
            </a:r>
            <a:r>
              <a:rPr sz="1100" b="1" dirty="0">
                <a:solidFill>
                  <a:srgbClr val="7E7E7E"/>
                </a:solidFill>
                <a:latin typeface="Tahoma"/>
                <a:cs typeface="Tahoma"/>
              </a:rPr>
              <a:t>yha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100" b="1" spc="55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mywa</a:t>
            </a:r>
            <a:r>
              <a:rPr sz="1100" b="1" dirty="0">
                <a:solidFill>
                  <a:srgbClr val="7E7E7E"/>
                </a:solidFill>
                <a:latin typeface="Tahoma"/>
                <a:cs typeface="Tahoma"/>
              </a:rPr>
              <a:t>y  </a:t>
            </a:r>
            <a:r>
              <a:rPr sz="1100" b="1" spc="-30" dirty="0">
                <a:solidFill>
                  <a:srgbClr val="7E7E7E"/>
                </a:solidFill>
                <a:latin typeface="Tahoma"/>
                <a:cs typeface="Tahoma"/>
              </a:rPr>
              <a:t>halalitubaik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2489" y="6584796"/>
            <a:ext cx="101790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halal.indonesia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6366" y="6584796"/>
            <a:ext cx="1038860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bpjphkemenag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18075" y="6584796"/>
            <a:ext cx="228917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20" dirty="0">
                <a:solidFill>
                  <a:srgbClr val="FFFFFF"/>
                </a:solidFill>
                <a:latin typeface="Tahoma"/>
                <a:cs typeface="Tahoma"/>
              </a:rPr>
              <a:t>Halal</a:t>
            </a:r>
            <a:r>
              <a:rPr sz="1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Tahoma"/>
                <a:cs typeface="Tahoma"/>
              </a:rPr>
              <a:t>Indonesia-BPJPH</a:t>
            </a:r>
            <a:r>
              <a:rPr sz="10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Tahoma"/>
                <a:cs typeface="Tahoma"/>
              </a:rPr>
              <a:t>Kemenag</a:t>
            </a:r>
            <a:r>
              <a:rPr sz="105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75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85896" y="6590510"/>
            <a:ext cx="107632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30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www.halal.go.id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5869" y="202628"/>
            <a:ext cx="2692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35" dirty="0">
                <a:solidFill>
                  <a:srgbClr val="7E7E7E"/>
                </a:solidFill>
                <a:latin typeface="Tahoma"/>
                <a:cs typeface="Tahoma"/>
              </a:rPr>
              <a:t>#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00" y="1066800"/>
            <a:ext cx="10989563" cy="4057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algn="ctr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sz="2800" b="1" spc="-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Pendamping</a:t>
            </a:r>
            <a:r>
              <a:rPr sz="2800" b="1" spc="-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PPH</a:t>
            </a:r>
            <a:endParaRPr lang="en-US" sz="2800" b="1" spc="-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105" algn="ctr">
              <a:lnSpc>
                <a:spcPct val="100000"/>
              </a:lnSpc>
              <a:spcBef>
                <a:spcPts val="100"/>
              </a:spcBef>
            </a:pP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72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BPJPH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ormas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sz="2800" spc="1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keagamaan</a:t>
            </a:r>
            <a:r>
              <a:rPr sz="2800" spc="1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r>
              <a:rPr sz="2800" spc="1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berbadan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perguruan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instansi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pemerintah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badan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usaha.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1965" indent="-457200" algn="just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3683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 kurikulum,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materi,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tenaga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pengajar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ditetapkan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1965" marR="5080" indent="-457200" algn="just">
              <a:lnSpc>
                <a:spcPct val="100000"/>
              </a:lnSpc>
              <a:spcBef>
                <a:spcPts val="565"/>
              </a:spcBef>
              <a:buFont typeface="Arial" panose="020B0604020202020204" pitchFamily="34" charset="0"/>
              <a:buChar char="•"/>
              <a:tabLst>
                <a:tab pos="3683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Sertifikat tanda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lulus </a:t>
            </a:r>
            <a:r>
              <a:rPr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diterbitkan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lembaga yang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menyelenggarakan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pelatihan dalam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jangka waktu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paling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lama 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kerja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lulus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81000" y="1159742"/>
            <a:ext cx="11353799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Penetapan</a:t>
            </a:r>
            <a:r>
              <a:rPr lang="en-US" sz="28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Rp.230.000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BPJPH </a:t>
            </a:r>
            <a:r>
              <a:rPr lang="en-US"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TAHUN </a:t>
            </a:r>
            <a:r>
              <a:rPr lang="en-US" sz="28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2022) </a:t>
            </a:r>
            <a:r>
              <a:rPr lang="en-US"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indent="-457200">
              <a:lnSpc>
                <a:spcPct val="100000"/>
              </a:lnSpc>
              <a:buAutoNum type="alphaLcPeriod"/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Rp.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25.000</a:t>
            </a:r>
            <a:r>
              <a:rPr lang="en-US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pendaftaran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indent="-457200">
              <a:lnSpc>
                <a:spcPct val="100000"/>
              </a:lnSpc>
              <a:buAutoNum type="alphaLcPeriod"/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Rp.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25.000</a:t>
            </a:r>
            <a:r>
              <a:rPr lang="en-US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pendampingan</a:t>
            </a:r>
            <a:r>
              <a:rPr lang="en-US"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indent="-457200">
              <a:lnSpc>
                <a:spcPct val="100000"/>
              </a:lnSpc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Rp.125.000</a:t>
            </a:r>
            <a:r>
              <a:rPr lang="en-US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insentif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Pendamping</a:t>
            </a:r>
            <a:r>
              <a:rPr lang="en-US"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5475" indent="-457200">
              <a:lnSpc>
                <a:spcPct val="100000"/>
              </a:lnSpc>
              <a:buAutoNum type="alphaLcPeriod"/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Rp.</a:t>
            </a:r>
            <a:r>
              <a:rPr lang="en-US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30.000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penetapan</a:t>
            </a:r>
            <a:r>
              <a:rPr lang="en-US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kehalalan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</a:p>
          <a:p>
            <a:pPr marL="625475" indent="-457200">
              <a:lnSpc>
                <a:spcPct val="100000"/>
              </a:lnSpc>
              <a:buAutoNum type="alphaL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UMK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apapun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(gratis)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pengajuan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 declare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dibiayai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(APBN, APBD,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bantuan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hibah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kemitraan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lain.</a:t>
            </a:r>
          </a:p>
          <a:p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 UMK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asilitator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pendaftaran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sidang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fatwa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ditanggung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fasilitator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30480"/>
            <a:ext cx="12166600" cy="812800"/>
            <a:chOff x="0" y="30480"/>
            <a:chExt cx="12166600" cy="8128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90959" y="30480"/>
              <a:ext cx="675640" cy="6731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95580"/>
              <a:ext cx="2362200" cy="647700"/>
            </a:xfrm>
            <a:custGeom>
              <a:avLst/>
              <a:gdLst/>
              <a:ahLst/>
              <a:cxnLst/>
              <a:rect l="l" t="t" r="r" b="b"/>
              <a:pathLst>
                <a:path w="2362200" h="647700">
                  <a:moveTo>
                    <a:pt x="2057527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057527" y="647700"/>
                  </a:lnTo>
                  <a:lnTo>
                    <a:pt x="2102551" y="644187"/>
                  </a:lnTo>
                  <a:lnTo>
                    <a:pt x="2145523" y="633985"/>
                  </a:lnTo>
                  <a:lnTo>
                    <a:pt x="2185973" y="617593"/>
                  </a:lnTo>
                  <a:lnTo>
                    <a:pt x="2223428" y="595515"/>
                  </a:lnTo>
                  <a:lnTo>
                    <a:pt x="2257418" y="568251"/>
                  </a:lnTo>
                  <a:lnTo>
                    <a:pt x="2287471" y="536302"/>
                  </a:lnTo>
                  <a:lnTo>
                    <a:pt x="2313117" y="500171"/>
                  </a:lnTo>
                  <a:lnTo>
                    <a:pt x="2333884" y="460359"/>
                  </a:lnTo>
                  <a:lnTo>
                    <a:pt x="2349301" y="417367"/>
                  </a:lnTo>
                  <a:lnTo>
                    <a:pt x="2358896" y="371696"/>
                  </a:lnTo>
                  <a:lnTo>
                    <a:pt x="2362200" y="323850"/>
                  </a:lnTo>
                  <a:lnTo>
                    <a:pt x="2358896" y="276003"/>
                  </a:lnTo>
                  <a:lnTo>
                    <a:pt x="2349301" y="230332"/>
                  </a:lnTo>
                  <a:lnTo>
                    <a:pt x="2333884" y="187340"/>
                  </a:lnTo>
                  <a:lnTo>
                    <a:pt x="2313117" y="147528"/>
                  </a:lnTo>
                  <a:lnTo>
                    <a:pt x="2287471" y="111397"/>
                  </a:lnTo>
                  <a:lnTo>
                    <a:pt x="2257418" y="79448"/>
                  </a:lnTo>
                  <a:lnTo>
                    <a:pt x="2223428" y="52184"/>
                  </a:lnTo>
                  <a:lnTo>
                    <a:pt x="2185973" y="30106"/>
                  </a:lnTo>
                  <a:lnTo>
                    <a:pt x="2145523" y="13714"/>
                  </a:lnTo>
                  <a:lnTo>
                    <a:pt x="2102551" y="3512"/>
                  </a:lnTo>
                  <a:lnTo>
                    <a:pt x="2057527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420" y="274320"/>
              <a:ext cx="2037080" cy="42925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541520" y="6398259"/>
            <a:ext cx="7269480" cy="459740"/>
            <a:chOff x="4541520" y="6398259"/>
            <a:chExt cx="7269480" cy="459740"/>
          </a:xfrm>
        </p:grpSpPr>
        <p:sp>
          <p:nvSpPr>
            <p:cNvPr id="15" name="object 15"/>
            <p:cNvSpPr/>
            <p:nvPr/>
          </p:nvSpPr>
          <p:spPr>
            <a:xfrm>
              <a:off x="4561840" y="6418579"/>
              <a:ext cx="7249159" cy="439420"/>
            </a:xfrm>
            <a:custGeom>
              <a:avLst/>
              <a:gdLst/>
              <a:ahLst/>
              <a:cxnLst/>
              <a:rect l="l" t="t" r="r" b="b"/>
              <a:pathLst>
                <a:path w="7249159" h="439420">
                  <a:moveTo>
                    <a:pt x="6736969" y="0"/>
                  </a:moveTo>
                  <a:lnTo>
                    <a:pt x="512190" y="0"/>
                  </a:lnTo>
                  <a:lnTo>
                    <a:pt x="456390" y="2272"/>
                  </a:lnTo>
                  <a:lnTo>
                    <a:pt x="402327" y="8933"/>
                  </a:lnTo>
                  <a:lnTo>
                    <a:pt x="350316" y="19746"/>
                  </a:lnTo>
                  <a:lnTo>
                    <a:pt x="300669" y="34475"/>
                  </a:lnTo>
                  <a:lnTo>
                    <a:pt x="253698" y="52883"/>
                  </a:lnTo>
                  <a:lnTo>
                    <a:pt x="209717" y="74734"/>
                  </a:lnTo>
                  <a:lnTo>
                    <a:pt x="169038" y="99792"/>
                  </a:lnTo>
                  <a:lnTo>
                    <a:pt x="131973" y="127821"/>
                  </a:lnTo>
                  <a:lnTo>
                    <a:pt x="98836" y="158584"/>
                  </a:lnTo>
                  <a:lnTo>
                    <a:pt x="69939" y="191845"/>
                  </a:lnTo>
                  <a:lnTo>
                    <a:pt x="45595" y="227367"/>
                  </a:lnTo>
                  <a:lnTo>
                    <a:pt x="26116" y="264915"/>
                  </a:lnTo>
                  <a:lnTo>
                    <a:pt x="11815" y="304253"/>
                  </a:lnTo>
                  <a:lnTo>
                    <a:pt x="3006" y="345143"/>
                  </a:lnTo>
                  <a:lnTo>
                    <a:pt x="0" y="387350"/>
                  </a:lnTo>
                  <a:lnTo>
                    <a:pt x="3006" y="429556"/>
                  </a:lnTo>
                  <a:lnTo>
                    <a:pt x="5131" y="439420"/>
                  </a:lnTo>
                  <a:lnTo>
                    <a:pt x="7244028" y="439420"/>
                  </a:lnTo>
                  <a:lnTo>
                    <a:pt x="7246153" y="429556"/>
                  </a:lnTo>
                  <a:lnTo>
                    <a:pt x="7249159" y="387350"/>
                  </a:lnTo>
                  <a:lnTo>
                    <a:pt x="7246153" y="345143"/>
                  </a:lnTo>
                  <a:lnTo>
                    <a:pt x="7237344" y="304253"/>
                  </a:lnTo>
                  <a:lnTo>
                    <a:pt x="7223043" y="264915"/>
                  </a:lnTo>
                  <a:lnTo>
                    <a:pt x="7203564" y="227367"/>
                  </a:lnTo>
                  <a:lnTo>
                    <a:pt x="7179220" y="191845"/>
                  </a:lnTo>
                  <a:lnTo>
                    <a:pt x="7150323" y="158584"/>
                  </a:lnTo>
                  <a:lnTo>
                    <a:pt x="7117186" y="127821"/>
                  </a:lnTo>
                  <a:lnTo>
                    <a:pt x="7080121" y="99792"/>
                  </a:lnTo>
                  <a:lnTo>
                    <a:pt x="7039442" y="74734"/>
                  </a:lnTo>
                  <a:lnTo>
                    <a:pt x="6995461" y="52883"/>
                  </a:lnTo>
                  <a:lnTo>
                    <a:pt x="6948490" y="34475"/>
                  </a:lnTo>
                  <a:lnTo>
                    <a:pt x="6898843" y="19746"/>
                  </a:lnTo>
                  <a:lnTo>
                    <a:pt x="6846832" y="8933"/>
                  </a:lnTo>
                  <a:lnTo>
                    <a:pt x="6792769" y="2272"/>
                  </a:lnTo>
                  <a:lnTo>
                    <a:pt x="6736969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1520" y="6398259"/>
              <a:ext cx="2120900" cy="4597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2840" y="6416038"/>
              <a:ext cx="1917700" cy="44195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88310" y="298767"/>
            <a:ext cx="2692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35" dirty="0">
                <a:solidFill>
                  <a:srgbClr val="7E7E7E"/>
                </a:solidFill>
                <a:latin typeface="Tahoma"/>
                <a:cs typeface="Tahoma"/>
              </a:rPr>
              <a:t>#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29478" y="6584796"/>
            <a:ext cx="101790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halal.indonesia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23355" y="6584796"/>
            <a:ext cx="1038860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bpjphkemenag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74809" y="6584796"/>
            <a:ext cx="2289810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50" b="1" spc="-6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1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2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50" b="1" spc="-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50" b="1" spc="3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050" b="1" spc="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050" b="1" spc="-3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50" b="1" spc="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b="1" spc="-8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50" b="1" spc="-6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50" b="1" spc="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50" b="1" spc="-2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050" b="1" spc="-12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050" b="1" spc="-9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050" b="1" spc="-30" dirty="0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sz="1050" b="1" spc="-114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050" b="1" spc="-8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0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05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50" b="1" spc="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50" b="1" spc="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050" b="1" spc="5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05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75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42884" y="6590510"/>
            <a:ext cx="107632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30" dirty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www.halal.go.id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942685-ADAA-F998-F390-F1332DDF51C5}"/>
              </a:ext>
            </a:extLst>
          </p:cNvPr>
          <p:cNvSpPr txBox="1"/>
          <p:nvPr/>
        </p:nvSpPr>
        <p:spPr>
          <a:xfrm>
            <a:off x="3302884" y="347194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-15" dirty="0">
                <a:latin typeface="Calibri"/>
                <a:cs typeface="Calibri"/>
              </a:rPr>
              <a:t>PEMBIAYAAN </a:t>
            </a:r>
            <a:r>
              <a:rPr lang="en-US" sz="3600" b="1" i="1" spc="-15" dirty="0">
                <a:latin typeface="Calibri"/>
                <a:cs typeface="Calibri"/>
              </a:rPr>
              <a:t>SELF DECLARE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4573" y="0"/>
            <a:ext cx="3807460" cy="1121410"/>
            <a:chOff x="8384573" y="0"/>
            <a:chExt cx="3807460" cy="1121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4573" y="0"/>
              <a:ext cx="3807426" cy="11210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0" y="30480"/>
              <a:ext cx="675640" cy="6731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195579"/>
            <a:ext cx="2362200" cy="647700"/>
            <a:chOff x="0" y="195579"/>
            <a:chExt cx="2362200" cy="647700"/>
          </a:xfrm>
        </p:grpSpPr>
        <p:sp>
          <p:nvSpPr>
            <p:cNvPr id="6" name="object 6"/>
            <p:cNvSpPr/>
            <p:nvPr/>
          </p:nvSpPr>
          <p:spPr>
            <a:xfrm>
              <a:off x="0" y="195579"/>
              <a:ext cx="2362200" cy="647700"/>
            </a:xfrm>
            <a:custGeom>
              <a:avLst/>
              <a:gdLst/>
              <a:ahLst/>
              <a:cxnLst/>
              <a:rect l="l" t="t" r="r" b="b"/>
              <a:pathLst>
                <a:path w="2362200" h="647700">
                  <a:moveTo>
                    <a:pt x="2057527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057527" y="647700"/>
                  </a:lnTo>
                  <a:lnTo>
                    <a:pt x="2102551" y="644187"/>
                  </a:lnTo>
                  <a:lnTo>
                    <a:pt x="2145523" y="633985"/>
                  </a:lnTo>
                  <a:lnTo>
                    <a:pt x="2185973" y="617593"/>
                  </a:lnTo>
                  <a:lnTo>
                    <a:pt x="2223428" y="595515"/>
                  </a:lnTo>
                  <a:lnTo>
                    <a:pt x="2257418" y="568251"/>
                  </a:lnTo>
                  <a:lnTo>
                    <a:pt x="2287471" y="536302"/>
                  </a:lnTo>
                  <a:lnTo>
                    <a:pt x="2313117" y="500171"/>
                  </a:lnTo>
                  <a:lnTo>
                    <a:pt x="2333884" y="460359"/>
                  </a:lnTo>
                  <a:lnTo>
                    <a:pt x="2349301" y="417367"/>
                  </a:lnTo>
                  <a:lnTo>
                    <a:pt x="2358896" y="371696"/>
                  </a:lnTo>
                  <a:lnTo>
                    <a:pt x="2362200" y="323850"/>
                  </a:lnTo>
                  <a:lnTo>
                    <a:pt x="2358896" y="276003"/>
                  </a:lnTo>
                  <a:lnTo>
                    <a:pt x="2349301" y="230332"/>
                  </a:lnTo>
                  <a:lnTo>
                    <a:pt x="2333884" y="187340"/>
                  </a:lnTo>
                  <a:lnTo>
                    <a:pt x="2313117" y="147528"/>
                  </a:lnTo>
                  <a:lnTo>
                    <a:pt x="2287471" y="111397"/>
                  </a:lnTo>
                  <a:lnTo>
                    <a:pt x="2257418" y="79448"/>
                  </a:lnTo>
                  <a:lnTo>
                    <a:pt x="2223428" y="52184"/>
                  </a:lnTo>
                  <a:lnTo>
                    <a:pt x="2185973" y="30106"/>
                  </a:lnTo>
                  <a:lnTo>
                    <a:pt x="2145523" y="13714"/>
                  </a:lnTo>
                  <a:lnTo>
                    <a:pt x="2102551" y="3512"/>
                  </a:lnTo>
                  <a:lnTo>
                    <a:pt x="2057527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420" y="274319"/>
              <a:ext cx="2037080" cy="42925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924559" y="1060802"/>
            <a:ext cx="10566401" cy="3817620"/>
            <a:chOff x="716280" y="3040379"/>
            <a:chExt cx="11475720" cy="3817620"/>
          </a:xfrm>
        </p:grpSpPr>
        <p:sp>
          <p:nvSpPr>
            <p:cNvPr id="9" name="object 9"/>
            <p:cNvSpPr/>
            <p:nvPr/>
          </p:nvSpPr>
          <p:spPr>
            <a:xfrm>
              <a:off x="5095239" y="6418579"/>
              <a:ext cx="7096759" cy="439420"/>
            </a:xfrm>
            <a:custGeom>
              <a:avLst/>
              <a:gdLst/>
              <a:ahLst/>
              <a:cxnLst/>
              <a:rect l="l" t="t" r="r" b="b"/>
              <a:pathLst>
                <a:path w="7096759" h="439420">
                  <a:moveTo>
                    <a:pt x="6736969" y="0"/>
                  </a:moveTo>
                  <a:lnTo>
                    <a:pt x="512190" y="0"/>
                  </a:lnTo>
                  <a:lnTo>
                    <a:pt x="456390" y="2272"/>
                  </a:lnTo>
                  <a:lnTo>
                    <a:pt x="402327" y="8933"/>
                  </a:lnTo>
                  <a:lnTo>
                    <a:pt x="350316" y="19746"/>
                  </a:lnTo>
                  <a:lnTo>
                    <a:pt x="300669" y="34475"/>
                  </a:lnTo>
                  <a:lnTo>
                    <a:pt x="253698" y="52883"/>
                  </a:lnTo>
                  <a:lnTo>
                    <a:pt x="209717" y="74734"/>
                  </a:lnTo>
                  <a:lnTo>
                    <a:pt x="169038" y="99792"/>
                  </a:lnTo>
                  <a:lnTo>
                    <a:pt x="131973" y="127821"/>
                  </a:lnTo>
                  <a:lnTo>
                    <a:pt x="98836" y="158584"/>
                  </a:lnTo>
                  <a:lnTo>
                    <a:pt x="69939" y="191845"/>
                  </a:lnTo>
                  <a:lnTo>
                    <a:pt x="45595" y="227367"/>
                  </a:lnTo>
                  <a:lnTo>
                    <a:pt x="26116" y="264915"/>
                  </a:lnTo>
                  <a:lnTo>
                    <a:pt x="11815" y="304253"/>
                  </a:lnTo>
                  <a:lnTo>
                    <a:pt x="3006" y="345143"/>
                  </a:lnTo>
                  <a:lnTo>
                    <a:pt x="0" y="387350"/>
                  </a:lnTo>
                  <a:lnTo>
                    <a:pt x="3006" y="429556"/>
                  </a:lnTo>
                  <a:lnTo>
                    <a:pt x="5131" y="439420"/>
                  </a:lnTo>
                  <a:lnTo>
                    <a:pt x="7096759" y="439420"/>
                  </a:lnTo>
                  <a:lnTo>
                    <a:pt x="7096759" y="112374"/>
                  </a:lnTo>
                  <a:lnTo>
                    <a:pt x="7080121" y="99792"/>
                  </a:lnTo>
                  <a:lnTo>
                    <a:pt x="7039442" y="74734"/>
                  </a:lnTo>
                  <a:lnTo>
                    <a:pt x="6995461" y="52883"/>
                  </a:lnTo>
                  <a:lnTo>
                    <a:pt x="6948490" y="34475"/>
                  </a:lnTo>
                  <a:lnTo>
                    <a:pt x="6898843" y="19746"/>
                  </a:lnTo>
                  <a:lnTo>
                    <a:pt x="6846832" y="8933"/>
                  </a:lnTo>
                  <a:lnTo>
                    <a:pt x="6792769" y="2272"/>
                  </a:lnTo>
                  <a:lnTo>
                    <a:pt x="6736969" y="0"/>
                  </a:lnTo>
                  <a:close/>
                </a:path>
              </a:pathLst>
            </a:custGeom>
            <a:solidFill>
              <a:srgbClr val="773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4920" y="6398259"/>
              <a:ext cx="2120900" cy="4597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6239" y="6416038"/>
              <a:ext cx="1917700" cy="4419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" y="3040379"/>
              <a:ext cx="4572000" cy="381761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730500" y="319659"/>
            <a:ext cx="1068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m</a:t>
            </a:r>
            <a:r>
              <a:rPr sz="1100" b="1" dirty="0">
                <a:solidFill>
                  <a:srgbClr val="7E7E7E"/>
                </a:solidFill>
                <a:latin typeface="Tahoma"/>
                <a:cs typeface="Tahoma"/>
              </a:rPr>
              <a:t>yha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100" b="1" spc="55" dirty="0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sz="1100" b="1" spc="-75" dirty="0">
                <a:solidFill>
                  <a:srgbClr val="7E7E7E"/>
                </a:solidFill>
                <a:latin typeface="Tahoma"/>
                <a:cs typeface="Tahoma"/>
              </a:rPr>
              <a:t>l</a:t>
            </a:r>
            <a:r>
              <a:rPr sz="1100" b="1" spc="-15" dirty="0">
                <a:solidFill>
                  <a:srgbClr val="7E7E7E"/>
                </a:solidFill>
                <a:latin typeface="Tahoma"/>
                <a:cs typeface="Tahoma"/>
              </a:rPr>
              <a:t>mywa</a:t>
            </a:r>
            <a:r>
              <a:rPr sz="1100" b="1" dirty="0">
                <a:solidFill>
                  <a:srgbClr val="7E7E7E"/>
                </a:solidFill>
                <a:latin typeface="Tahoma"/>
                <a:cs typeface="Tahoma"/>
              </a:rPr>
              <a:t>y  </a:t>
            </a:r>
            <a:r>
              <a:rPr sz="1100" b="1" spc="-30" dirty="0">
                <a:solidFill>
                  <a:srgbClr val="7E7E7E"/>
                </a:solidFill>
                <a:latin typeface="Tahoma"/>
                <a:cs typeface="Tahoma"/>
              </a:rPr>
              <a:t>halalitubaik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88310" y="298767"/>
            <a:ext cx="2692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35" dirty="0">
                <a:solidFill>
                  <a:srgbClr val="7E7E7E"/>
                </a:solidFill>
                <a:latin typeface="Tahoma"/>
                <a:cs typeface="Tahoma"/>
              </a:rPr>
              <a:t>#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 rot="19555700">
            <a:off x="1256500" y="2621313"/>
            <a:ext cx="35458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420" dirty="0">
                <a:latin typeface="Tahoma"/>
                <a:cs typeface="Tahoma"/>
              </a:rPr>
              <a:t>Te</a:t>
            </a:r>
            <a:r>
              <a:rPr sz="4400" b="1" spc="-325" dirty="0">
                <a:latin typeface="Tahoma"/>
                <a:cs typeface="Tahoma"/>
              </a:rPr>
              <a:t>r</a:t>
            </a:r>
            <a:r>
              <a:rPr sz="4400" b="1" spc="-20" dirty="0">
                <a:latin typeface="Tahoma"/>
                <a:cs typeface="Tahoma"/>
              </a:rPr>
              <a:t>ima</a:t>
            </a:r>
            <a:r>
              <a:rPr sz="4400" b="1" spc="-70" dirty="0">
                <a:latin typeface="Tahoma"/>
                <a:cs typeface="Tahoma"/>
              </a:rPr>
              <a:t> </a:t>
            </a:r>
            <a:r>
              <a:rPr sz="4400" b="1" spc="-120" dirty="0">
                <a:latin typeface="Tahoma"/>
                <a:cs typeface="Tahoma"/>
              </a:rPr>
              <a:t>kasi</a:t>
            </a:r>
            <a:r>
              <a:rPr sz="4400" b="1" spc="-140" dirty="0">
                <a:latin typeface="Tahoma"/>
                <a:cs typeface="Tahoma"/>
              </a:rPr>
              <a:t>h</a:t>
            </a:r>
            <a:r>
              <a:rPr sz="4400" b="1" spc="-145" dirty="0">
                <a:latin typeface="Tahoma"/>
                <a:cs typeface="Tahoma"/>
              </a:rPr>
              <a:t>.</a:t>
            </a:r>
            <a:endParaRPr sz="4400" dirty="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62419" y="1478280"/>
            <a:ext cx="4551680" cy="368807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741794" y="5219446"/>
            <a:ext cx="2584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Trebuchet MS"/>
                <a:cs typeface="Trebuchet MS"/>
              </a:rPr>
              <a:t>I</a:t>
            </a:r>
            <a:r>
              <a:rPr sz="1200" spc="-140" dirty="0">
                <a:latin typeface="Trebuchet MS"/>
                <a:cs typeface="Trebuchet MS"/>
              </a:rPr>
              <a:t>l</a:t>
            </a:r>
            <a:r>
              <a:rPr sz="1200" spc="-155" dirty="0">
                <a:latin typeface="Trebuchet MS"/>
                <a:cs typeface="Trebuchet MS"/>
              </a:rPr>
              <a:t>l</a:t>
            </a:r>
            <a:r>
              <a:rPr sz="1200" spc="-204" dirty="0">
                <a:latin typeface="Trebuchet MS"/>
                <a:cs typeface="Trebuchet MS"/>
              </a:rPr>
              <a:t>u</a:t>
            </a:r>
            <a:r>
              <a:rPr sz="1200" spc="-35" dirty="0">
                <a:latin typeface="Trebuchet MS"/>
                <a:cs typeface="Trebuchet MS"/>
              </a:rPr>
              <a:t>s</a:t>
            </a:r>
            <a:r>
              <a:rPr sz="1200" spc="-240" dirty="0">
                <a:latin typeface="Trebuchet MS"/>
                <a:cs typeface="Trebuchet MS"/>
              </a:rPr>
              <a:t>t</a:t>
            </a:r>
            <a:r>
              <a:rPr sz="1200" spc="-114" dirty="0">
                <a:latin typeface="Trebuchet MS"/>
                <a:cs typeface="Trebuchet MS"/>
              </a:rPr>
              <a:t>r</a:t>
            </a:r>
            <a:r>
              <a:rPr sz="1200" spc="-135" dirty="0">
                <a:latin typeface="Trebuchet MS"/>
                <a:cs typeface="Trebuchet MS"/>
              </a:rPr>
              <a:t>a</a:t>
            </a:r>
            <a:r>
              <a:rPr sz="1200" spc="-240" dirty="0">
                <a:latin typeface="Trebuchet MS"/>
                <a:cs typeface="Trebuchet MS"/>
              </a:rPr>
              <a:t>t</a:t>
            </a:r>
            <a:r>
              <a:rPr sz="1200" spc="-145" dirty="0">
                <a:latin typeface="Trebuchet MS"/>
                <a:cs typeface="Trebuchet MS"/>
              </a:rPr>
              <a:t>i</a:t>
            </a:r>
            <a:r>
              <a:rPr sz="1200" spc="-190" dirty="0">
                <a:latin typeface="Trebuchet MS"/>
                <a:cs typeface="Trebuchet MS"/>
              </a:rPr>
              <a:t>o</a:t>
            </a:r>
            <a:r>
              <a:rPr sz="1200" spc="-204" dirty="0">
                <a:latin typeface="Trebuchet MS"/>
                <a:cs typeface="Trebuchet MS"/>
              </a:rPr>
              <a:t>n</a:t>
            </a:r>
            <a:r>
              <a:rPr sz="1200" spc="-60" dirty="0">
                <a:latin typeface="Trebuchet MS"/>
                <a:cs typeface="Trebuchet MS"/>
              </a:rPr>
              <a:t>s </a:t>
            </a:r>
            <a:r>
              <a:rPr sz="1200" spc="-285" dirty="0">
                <a:latin typeface="Trebuchet MS"/>
                <a:cs typeface="Trebuchet MS"/>
              </a:rPr>
              <a:t>m</a:t>
            </a:r>
            <a:r>
              <a:rPr sz="1200" spc="-180" dirty="0">
                <a:latin typeface="Trebuchet MS"/>
                <a:cs typeface="Trebuchet MS"/>
              </a:rPr>
              <a:t>a</a:t>
            </a:r>
            <a:r>
              <a:rPr sz="1200" spc="-215" dirty="0">
                <a:latin typeface="Trebuchet MS"/>
                <a:cs typeface="Trebuchet MS"/>
              </a:rPr>
              <a:t>d</a:t>
            </a:r>
            <a:r>
              <a:rPr sz="1200" spc="-210" dirty="0">
                <a:latin typeface="Trebuchet MS"/>
                <a:cs typeface="Trebuchet MS"/>
              </a:rPr>
              <a:t>e</a:t>
            </a:r>
            <a:r>
              <a:rPr sz="1200" spc="-155" dirty="0">
                <a:latin typeface="Trebuchet MS"/>
                <a:cs typeface="Trebuchet MS"/>
              </a:rPr>
              <a:t> </a:t>
            </a:r>
            <a:r>
              <a:rPr sz="1200" spc="-215" dirty="0">
                <a:latin typeface="Trebuchet MS"/>
                <a:cs typeface="Trebuchet MS"/>
              </a:rPr>
              <a:t>b</a:t>
            </a:r>
            <a:r>
              <a:rPr sz="1200" spc="-180" dirty="0">
                <a:latin typeface="Trebuchet MS"/>
                <a:cs typeface="Trebuchet MS"/>
              </a:rPr>
              <a:t>y</a:t>
            </a:r>
            <a:r>
              <a:rPr sz="1200" spc="-140" dirty="0">
                <a:latin typeface="Trebuchet MS"/>
                <a:cs typeface="Trebuchet MS"/>
              </a:rPr>
              <a:t> </a:t>
            </a:r>
            <a:r>
              <a:rPr sz="1200" spc="-204" dirty="0">
                <a:latin typeface="Trebuchet MS"/>
                <a:cs typeface="Trebuchet MS"/>
              </a:rPr>
              <a:t>h</a:t>
            </a:r>
            <a:r>
              <a:rPr sz="1200" spc="-240" dirty="0">
                <a:latin typeface="Trebuchet MS"/>
                <a:cs typeface="Trebuchet MS"/>
              </a:rPr>
              <a:t>tt</a:t>
            </a:r>
            <a:r>
              <a:rPr sz="1200" spc="-215" dirty="0">
                <a:latin typeface="Trebuchet MS"/>
                <a:cs typeface="Trebuchet MS"/>
              </a:rPr>
              <a:t>p</a:t>
            </a:r>
            <a:r>
              <a:rPr sz="1200" spc="-35" dirty="0">
                <a:latin typeface="Trebuchet MS"/>
                <a:cs typeface="Trebuchet MS"/>
              </a:rPr>
              <a:t>s</a:t>
            </a:r>
            <a:r>
              <a:rPr sz="1200" spc="-150" dirty="0">
                <a:latin typeface="Trebuchet MS"/>
                <a:cs typeface="Trebuchet MS"/>
              </a:rPr>
              <a:t>://</a:t>
            </a:r>
            <a:r>
              <a:rPr sz="1200" spc="-204" dirty="0">
                <a:latin typeface="Trebuchet MS"/>
                <a:cs typeface="Trebuchet MS"/>
              </a:rPr>
              <a:t>un</a:t>
            </a:r>
            <a:r>
              <a:rPr sz="1200" spc="-215" dirty="0">
                <a:latin typeface="Trebuchet MS"/>
                <a:cs typeface="Trebuchet MS"/>
              </a:rPr>
              <a:t>d</a:t>
            </a:r>
            <a:r>
              <a:rPr sz="1200" spc="-114" dirty="0">
                <a:latin typeface="Trebuchet MS"/>
                <a:cs typeface="Trebuchet MS"/>
              </a:rPr>
              <a:t>r</a:t>
            </a:r>
            <a:r>
              <a:rPr sz="1200" spc="-135" dirty="0">
                <a:latin typeface="Trebuchet MS"/>
                <a:cs typeface="Trebuchet MS"/>
              </a:rPr>
              <a:t>a</a:t>
            </a:r>
            <a:r>
              <a:rPr sz="1200" spc="-340" dirty="0">
                <a:latin typeface="Trebuchet MS"/>
                <a:cs typeface="Trebuchet MS"/>
              </a:rPr>
              <a:t>w</a:t>
            </a:r>
            <a:r>
              <a:rPr sz="1200" spc="-210" dirty="0">
                <a:latin typeface="Trebuchet MS"/>
                <a:cs typeface="Trebuchet MS"/>
              </a:rPr>
              <a:t>.</a:t>
            </a:r>
            <a:r>
              <a:rPr sz="1200" spc="-140" dirty="0">
                <a:latin typeface="Trebuchet MS"/>
                <a:cs typeface="Trebuchet MS"/>
              </a:rPr>
              <a:t>c</a:t>
            </a:r>
            <a:r>
              <a:rPr sz="1200" spc="-180" dirty="0">
                <a:latin typeface="Trebuchet MS"/>
                <a:cs typeface="Trebuchet MS"/>
              </a:rPr>
              <a:t>o</a:t>
            </a:r>
            <a:r>
              <a:rPr sz="1200" spc="-160" dirty="0">
                <a:latin typeface="Trebuchet MS"/>
                <a:cs typeface="Trebuchet MS"/>
              </a:rPr>
              <a:t>/</a:t>
            </a:r>
            <a:r>
              <a:rPr sz="1200" spc="-100" dirty="0">
                <a:latin typeface="Trebuchet MS"/>
                <a:cs typeface="Trebuchet MS"/>
              </a:rPr>
              <a:t>i</a:t>
            </a:r>
            <a:r>
              <a:rPr sz="1200" spc="-155" dirty="0">
                <a:latin typeface="Trebuchet MS"/>
                <a:cs typeface="Trebuchet MS"/>
              </a:rPr>
              <a:t>ll</a:t>
            </a:r>
            <a:r>
              <a:rPr sz="1200" spc="-204" dirty="0">
                <a:latin typeface="Trebuchet MS"/>
                <a:cs typeface="Trebuchet MS"/>
              </a:rPr>
              <a:t>u</a:t>
            </a:r>
            <a:r>
              <a:rPr sz="1200" spc="-35" dirty="0">
                <a:latin typeface="Trebuchet MS"/>
                <a:cs typeface="Trebuchet MS"/>
              </a:rPr>
              <a:t>s</a:t>
            </a:r>
            <a:r>
              <a:rPr sz="1200" spc="-240" dirty="0">
                <a:latin typeface="Trebuchet MS"/>
                <a:cs typeface="Trebuchet MS"/>
              </a:rPr>
              <a:t>t</a:t>
            </a:r>
            <a:r>
              <a:rPr sz="1200" spc="-114" dirty="0">
                <a:latin typeface="Trebuchet MS"/>
                <a:cs typeface="Trebuchet MS"/>
              </a:rPr>
              <a:t>r</a:t>
            </a:r>
            <a:r>
              <a:rPr sz="1200" spc="-135" dirty="0">
                <a:latin typeface="Trebuchet MS"/>
                <a:cs typeface="Trebuchet MS"/>
              </a:rPr>
              <a:t>a</a:t>
            </a:r>
            <a:r>
              <a:rPr sz="1200" spc="-240" dirty="0">
                <a:latin typeface="Trebuchet MS"/>
                <a:cs typeface="Trebuchet MS"/>
              </a:rPr>
              <a:t>t</a:t>
            </a:r>
            <a:r>
              <a:rPr sz="1200" spc="-145" dirty="0">
                <a:latin typeface="Trebuchet MS"/>
                <a:cs typeface="Trebuchet MS"/>
              </a:rPr>
              <a:t>i</a:t>
            </a:r>
            <a:r>
              <a:rPr sz="1200" spc="-190" dirty="0">
                <a:latin typeface="Trebuchet MS"/>
                <a:cs typeface="Trebuchet MS"/>
              </a:rPr>
              <a:t>o</a:t>
            </a:r>
            <a:r>
              <a:rPr sz="1200" spc="-204" dirty="0">
                <a:latin typeface="Trebuchet MS"/>
                <a:cs typeface="Trebuchet MS"/>
              </a:rPr>
              <a:t>n</a:t>
            </a:r>
            <a:r>
              <a:rPr sz="1200" spc="-60" dirty="0"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2878" y="6584796"/>
            <a:ext cx="101790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15" dirty="0">
                <a:solidFill>
                  <a:srgbClr val="FFFFFF"/>
                </a:solidFill>
                <a:latin typeface="Tahoma"/>
                <a:cs typeface="Tahoma"/>
              </a:rPr>
              <a:t>halal.indonesia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57008" y="6584796"/>
            <a:ext cx="1038860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bpjphkemenag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08591" y="6584796"/>
            <a:ext cx="228917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20" dirty="0">
                <a:solidFill>
                  <a:srgbClr val="FFFFFF"/>
                </a:solidFill>
                <a:latin typeface="Tahoma"/>
                <a:cs typeface="Tahoma"/>
              </a:rPr>
              <a:t>Halal</a:t>
            </a:r>
            <a:r>
              <a:rPr sz="1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Tahoma"/>
                <a:cs typeface="Tahoma"/>
              </a:rPr>
              <a:t>Indonesia-BPJPH</a:t>
            </a:r>
            <a:r>
              <a:rPr sz="1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Tahoma"/>
                <a:cs typeface="Tahoma"/>
              </a:rPr>
              <a:t>Kemenag</a:t>
            </a:r>
            <a:r>
              <a:rPr sz="105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-175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76284" y="6590510"/>
            <a:ext cx="1076325" cy="190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-30" dirty="0">
                <a:solidFill>
                  <a:srgbClr val="FFFFFF"/>
                </a:solidFill>
                <a:latin typeface="Tahoma"/>
                <a:cs typeface="Tahoma"/>
                <a:hlinkClick r:id="rId9"/>
              </a:rPr>
              <a:t>www.halal.go.id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FD5155-393F-33FA-37BC-551E01ED883B}"/>
              </a:ext>
            </a:extLst>
          </p:cNvPr>
          <p:cNvSpPr txBox="1"/>
          <p:nvPr/>
        </p:nvSpPr>
        <p:spPr>
          <a:xfrm>
            <a:off x="381000" y="228600"/>
            <a:ext cx="11201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Halal Value Chain (HVC)?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Rantai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mematuhi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kaidah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syariah.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HVC: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kehalalan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CD922-3E0C-1845-CB8B-483968F3CB2C}"/>
              </a:ext>
            </a:extLst>
          </p:cNvPr>
          <p:cNvSpPr txBox="1"/>
          <p:nvPr/>
        </p:nvSpPr>
        <p:spPr>
          <a:xfrm>
            <a:off x="381000" y="3657600"/>
            <a:ext cx="7086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HVC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kompetitif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reputasi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muslim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strategi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menjadikan</a:t>
            </a:r>
            <a:r>
              <a:rPr lang="en-US" sz="2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Indonesia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halal global</a:t>
            </a:r>
          </a:p>
        </p:txBody>
      </p:sp>
      <p:pic>
        <p:nvPicPr>
          <p:cNvPr id="2050" name="Picture 2" descr="Global Halal Indonesia Center">
            <a:extLst>
              <a:ext uri="{FF2B5EF4-FFF2-40B4-BE49-F238E27FC236}">
                <a16:creationId xmlns:a16="http://schemas.microsoft.com/office/drawing/2014/main" id="{61725DB4-CA9C-94DB-AA68-B69733458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r="5246"/>
          <a:stretch/>
        </p:blipFill>
        <p:spPr bwMode="auto">
          <a:xfrm>
            <a:off x="7772400" y="4191000"/>
            <a:ext cx="4191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5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EB354-5AA2-88D6-FDEF-1F6CEE803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1658600" cy="65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55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PTRINDO: Penting, Edukasi Layanan 'Halal Supply Chain &amp; Logistik' bagi  Trucking – Logistik News">
            <a:extLst>
              <a:ext uri="{FF2B5EF4-FFF2-40B4-BE49-F238E27FC236}">
                <a16:creationId xmlns:a16="http://schemas.microsoft.com/office/drawing/2014/main" id="{C866B6E7-5ED7-4312-ADC9-5635B455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31"/>
            <a:ext cx="12191999" cy="69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960FA4-C751-32E6-2F3C-5A25081B18A0}"/>
              </a:ext>
            </a:extLst>
          </p:cNvPr>
          <p:cNvSpPr txBox="1"/>
          <p:nvPr/>
        </p:nvSpPr>
        <p:spPr>
          <a:xfrm>
            <a:off x="10134600" y="381000"/>
            <a:ext cx="19050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8" name="Picture 6" descr="PT Perikanan Indonesia - PT Perikanan Indonesia Resmi Kantongi Sertifikat  Halal pada Produk Perikanannya">
            <a:extLst>
              <a:ext uri="{FF2B5EF4-FFF2-40B4-BE49-F238E27FC236}">
                <a16:creationId xmlns:a16="http://schemas.microsoft.com/office/drawing/2014/main" id="{37BAFF40-F9F8-51AD-3DF8-67080773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19878"/>
            <a:ext cx="1318590" cy="193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ogo Halal dengan Pita Dekoratif dan Stempel Bersertifikat | Vektor Premium">
            <a:extLst>
              <a:ext uri="{FF2B5EF4-FFF2-40B4-BE49-F238E27FC236}">
                <a16:creationId xmlns:a16="http://schemas.microsoft.com/office/drawing/2014/main" id="{81DC4F79-8660-5B24-FBB6-AA7A5CA8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78"/>
            <a:ext cx="1629231" cy="162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2882EA-F5CB-DBE7-8522-5E3B76EB9933}"/>
              </a:ext>
            </a:extLst>
          </p:cNvPr>
          <p:cNvSpPr txBox="1"/>
          <p:nvPr/>
        </p:nvSpPr>
        <p:spPr>
          <a:xfrm>
            <a:off x="1143000" y="228600"/>
            <a:ext cx="107442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HVC Daerah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kuliner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kosmetik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tradisional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Pariwisata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muslim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HVC: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ekosistem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32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7B0DDB-A41F-5172-B02B-2192B2458F5E}"/>
              </a:ext>
            </a:extLst>
          </p:cNvPr>
          <p:cNvSpPr txBox="1"/>
          <p:nvPr/>
        </p:nvSpPr>
        <p:spPr>
          <a:xfrm>
            <a:off x="685800" y="457200"/>
            <a:ext cx="11125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HVC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kehalalan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Memisahkan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dan nonhalal.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Memperbarui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Mencantumkan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label halal.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Melaporkan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Daerah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HVC</a:t>
            </a:r>
          </a:p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 </a:t>
            </a:r>
          </a:p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Pendampingan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UMKM. </a:t>
            </a:r>
          </a:p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Fasilitasi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pembiayaan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 </a:t>
            </a:r>
          </a:p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SDM halal. </a:t>
            </a:r>
          </a:p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Integrasi program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Daerah.</a:t>
            </a:r>
          </a:p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004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26EFBB-F224-EBAA-6D78-069B2586C789}"/>
              </a:ext>
            </a:extLst>
          </p:cNvPr>
          <p:cNvSpPr txBox="1"/>
          <p:nvPr/>
        </p:nvSpPr>
        <p:spPr>
          <a:xfrm>
            <a:off x="685800" y="366623"/>
            <a:ext cx="11049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Halal Value Chain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(HVC) di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rantai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kehalalan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komprehensif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diwujudkan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7525" indent="-517525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UMKM</a:t>
            </a:r>
          </a:p>
          <a:p>
            <a:pPr marL="517525" indent="-517525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SJPH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 BPJPH</a:t>
            </a:r>
          </a:p>
          <a:p>
            <a:pPr marL="517525" indent="-517525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transparan:memastikan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prosesnya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kehalalan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higienis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indent="-517525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</a:t>
            </a:r>
          </a:p>
          <a:p>
            <a:pPr marL="517525" indent="-517525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digitalisasi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syariah: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mempermudah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permodalan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jangkauan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memperkuat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756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93D2ED-A445-D4A8-7700-309A70C986EC}"/>
              </a:ext>
            </a:extLst>
          </p:cNvPr>
          <p:cNvSpPr txBox="1"/>
          <p:nvPr/>
        </p:nvSpPr>
        <p:spPr>
          <a:xfrm>
            <a:off x="1143000" y="304800"/>
            <a:ext cx="10134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JPH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halal.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SDM.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tertata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LPH.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antarinstansi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Rantai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pasar global.</a:t>
            </a:r>
          </a:p>
        </p:txBody>
      </p:sp>
    </p:spTree>
    <p:extLst>
      <p:ext uri="{BB962C8B-B14F-4D97-AF65-F5344CB8AC3E}">
        <p14:creationId xmlns:p14="http://schemas.microsoft.com/office/powerpoint/2010/main" val="116699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2069</Words>
  <Application>Microsoft Office PowerPoint</Application>
  <PresentationFormat>Widescreen</PresentationFormat>
  <Paragraphs>302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MT</vt:lpstr>
      <vt:lpstr>Calibri</vt:lpstr>
      <vt:lpstr>Ebrima</vt:lpstr>
      <vt:lpstr>Tahoma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Penahapan Kewajiban  Bersertifikat Halal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Arini</dc:creator>
  <cp:lastModifiedBy>ASUS</cp:lastModifiedBy>
  <cp:revision>9</cp:revision>
  <dcterms:created xsi:type="dcterms:W3CDTF">2024-08-11T23:08:49Z</dcterms:created>
  <dcterms:modified xsi:type="dcterms:W3CDTF">2026-06-13T17:29:46Z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2024-08-11T00:00:00Z</vt:filetime>
  </property>
</Properties>
</file>