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9" r:id="rId4"/>
    <p:sldId id="270" r:id="rId5"/>
    <p:sldId id="278" r:id="rId6"/>
    <p:sldId id="274" r:id="rId7"/>
    <p:sldId id="276" r:id="rId8"/>
    <p:sldId id="283" r:id="rId9"/>
    <p:sldId id="284" r:id="rId10"/>
    <p:sldId id="277" r:id="rId11"/>
    <p:sldId id="281" r:id="rId12"/>
    <p:sldId id="279" r:id="rId13"/>
    <p:sldId id="282" r:id="rId14"/>
    <p:sldId id="285" r:id="rId15"/>
    <p:sldId id="286" r:id="rId16"/>
    <p:sldId id="280" r:id="rId17"/>
    <p:sldId id="287" r:id="rId18"/>
  </p:sldIdLst>
  <p:sldSz cx="9144000" cy="5715000" type="screen16x10"/>
  <p:notesSz cx="6858000" cy="9144000"/>
  <p:defaultTextStyle>
    <a:defPPr>
      <a:defRPr lang="id-ID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226" autoAdjust="0"/>
  </p:normalViewPr>
  <p:slideViewPr>
    <p:cSldViewPr>
      <p:cViewPr varScale="1">
        <p:scale>
          <a:sx n="72" d="100"/>
          <a:sy n="72" d="100"/>
        </p:scale>
        <p:origin x="50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Word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user\Downloads\Jumlah%20Usaha%20Mikro,%20Kecil,%20dan%20Menengah%20Binaan%20Provinsi%20Jawa%20Tengah,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ownloads\Jumlah%20Usaha%20Mikro,%20Kecil,%20dan%20Menengah%20Binaan%20Provinsi%20Jawa%20Tengah,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user\Downloads\Jumlah%20Usaha%20Mikro,%20Kecil,%20dan%20Menengah%20Binaan%20Provinsi%20Jawa%20Tengah,%20202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Chart%20in%20Microsoft%20Word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Chart%20in%20Microsoft%20Word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user\Documents\PRESENTASI\BI%20SEMARANG%2015%20JUNI%202026\DATA%20BI%20SEMARA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0.19949074074074077"/>
          <c:w val="0.93888888888888888"/>
          <c:h val="0.60027668416447943"/>
        </c:manualLayout>
      </c:layout>
      <c:pie3DChart>
        <c:varyColors val="1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HALAL PRODUCT ($)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84-4E4D-BED7-FDF7382D2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84-4E4D-BED7-FDF7382D23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84-4E4D-BED7-FDF7382D23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B84-4E4D-BED7-FDF7382D23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B84-4E4D-BED7-FDF7382D23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B84-4E4D-BED7-FDF7382D23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B84-4E4D-BED7-FDF7382D23CB}"/>
              </c:ext>
            </c:extLst>
          </c:dPt>
          <c:dLbls>
            <c:dLbl>
              <c:idx val="0"/>
              <c:layout>
                <c:manualLayout>
                  <c:x val="-1.4713254593175852E-2"/>
                  <c:y val="0.119554170312044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84-4E4D-BED7-FDF7382D23CB}"/>
                </c:ext>
              </c:extLst>
            </c:dLbl>
            <c:dLbl>
              <c:idx val="2"/>
              <c:layout>
                <c:manualLayout>
                  <c:x val="4.0925853018372656E-2"/>
                  <c:y val="1.2630869058034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84-4E4D-BED7-FDF7382D23CB}"/>
                </c:ext>
              </c:extLst>
            </c:dLbl>
            <c:dLbl>
              <c:idx val="4"/>
              <c:layout>
                <c:manualLayout>
                  <c:x val="3.2703193350831147E-2"/>
                  <c:y val="-6.12605715952172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84-4E4D-BED7-FDF7382D23CB}"/>
                </c:ext>
              </c:extLst>
            </c:dLbl>
            <c:dLbl>
              <c:idx val="5"/>
              <c:layout>
                <c:manualLayout>
                  <c:x val="5.6421697287838968E-2"/>
                  <c:y val="8.23228346456692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84-4E4D-BED7-FDF7382D23CB}"/>
                </c:ext>
              </c:extLst>
            </c:dLbl>
            <c:dLbl>
              <c:idx val="6"/>
              <c:layout>
                <c:manualLayout>
                  <c:x val="1.2209536307961505E-2"/>
                  <c:y val="5.8188611840186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84-4E4D-BED7-FDF7382D23C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Word]Sheet1'!$A$2:$A$8</c:f>
              <c:strCache>
                <c:ptCount val="7"/>
                <c:pt idx="0">
                  <c:v>Food &amp;Baverages</c:v>
                </c:pt>
                <c:pt idx="1">
                  <c:v>Finance</c:v>
                </c:pt>
                <c:pt idx="2">
                  <c:v>Modest&amp;Fashion</c:v>
                </c:pt>
                <c:pt idx="3">
                  <c:v>Travel</c:v>
                </c:pt>
                <c:pt idx="4">
                  <c:v>Pharmaceuticals</c:v>
                </c:pt>
                <c:pt idx="5">
                  <c:v>Cosmetics</c:v>
                </c:pt>
                <c:pt idx="6">
                  <c:v>Media &amp; Recreation</c:v>
                </c:pt>
              </c:strCache>
            </c:strRef>
          </c:cat>
          <c:val>
            <c:numRef>
              <c:f>'[Chart in Microsoft Word]Sheet1'!$B$2:$B$8</c:f>
              <c:numCache>
                <c:formatCode>General</c:formatCode>
                <c:ptCount val="7"/>
                <c:pt idx="0">
                  <c:v>1.53</c:v>
                </c:pt>
                <c:pt idx="1">
                  <c:v>5.99</c:v>
                </c:pt>
                <c:pt idx="2">
                  <c:v>0.34699999999999998</c:v>
                </c:pt>
                <c:pt idx="3">
                  <c:v>0.249</c:v>
                </c:pt>
                <c:pt idx="4">
                  <c:v>0.112</c:v>
                </c:pt>
                <c:pt idx="5">
                  <c:v>0.92</c:v>
                </c:pt>
                <c:pt idx="6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84-4E4D-BED7-FDF7382D23CB}"/>
            </c:ext>
          </c:extLst>
        </c:ser>
        <c:ser>
          <c:idx val="1"/>
          <c:order val="1"/>
          <c:tx>
            <c:strRef>
              <c:f>'[Chart in Microsoft Word]Sheet1'!$C$1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0B84-4E4D-BED7-FDF7382D2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0B84-4E4D-BED7-FDF7382D23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0B84-4E4D-BED7-FDF7382D23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0B84-4E4D-BED7-FDF7382D23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0B84-4E4D-BED7-FDF7382D23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A-0B84-4E4D-BED7-FDF7382D23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C-0B84-4E4D-BED7-FDF7382D23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Word]Sheet1'!$A$2:$A$8</c:f>
              <c:strCache>
                <c:ptCount val="7"/>
                <c:pt idx="0">
                  <c:v>Food &amp;Baverages</c:v>
                </c:pt>
                <c:pt idx="1">
                  <c:v>Finance</c:v>
                </c:pt>
                <c:pt idx="2">
                  <c:v>Modest&amp;Fashion</c:v>
                </c:pt>
                <c:pt idx="3">
                  <c:v>Travel</c:v>
                </c:pt>
                <c:pt idx="4">
                  <c:v>Pharmaceuticals</c:v>
                </c:pt>
                <c:pt idx="5">
                  <c:v>Cosmetics</c:v>
                </c:pt>
                <c:pt idx="6">
                  <c:v>Media &amp; Recreation</c:v>
                </c:pt>
              </c:strCache>
            </c:strRef>
          </c:cat>
          <c:val>
            <c:numRef>
              <c:f>'[Chart in Microsoft Word]Sheet1'!$C$2:$C$8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D-0B84-4E4D-BED7-FDF7382D23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103324216930968E-2"/>
          <c:y val="0.8073639965929712"/>
          <c:w val="0.84202036062186947"/>
          <c:h val="0.174070814743780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'[Chart in Microsoft Word]Sheet1'!$B$19</c:f>
              <c:strCache>
                <c:ptCount val="1"/>
                <c:pt idx="0">
                  <c:v>HALAL FOOD MARKET ($ 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'[Chart in Microsoft Word]Sheet1'!$A$20:$A$25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'[Chart in Microsoft Word]Sheet1'!$B$20:$B$25</c:f>
              <c:numCache>
                <c:formatCode>General</c:formatCode>
                <c:ptCount val="6"/>
                <c:pt idx="0">
                  <c:v>3.3</c:v>
                </c:pt>
                <c:pt idx="1">
                  <c:v>3.71</c:v>
                </c:pt>
                <c:pt idx="2">
                  <c:v>4.17</c:v>
                </c:pt>
                <c:pt idx="3">
                  <c:v>4.68</c:v>
                </c:pt>
                <c:pt idx="4">
                  <c:v>5.26</c:v>
                </c:pt>
                <c:pt idx="5">
                  <c:v>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7-DA4F-BD2A-7B0205F4FEDA}"/>
            </c:ext>
          </c:extLst>
        </c:ser>
        <c:ser>
          <c:idx val="1"/>
          <c:order val="1"/>
          <c:tx>
            <c:strRef>
              <c:f>'[Chart in Microsoft Word]Sheet1'!$C$19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'[Chart in Microsoft Word]Sheet1'!$A$20:$A$25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'[Chart in Microsoft Word]Sheet1'!$C$20:$C$25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E47-DA4F-BD2A-7B0205F4F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72640"/>
        <c:axId val="2131179935"/>
        <c:axId val="0"/>
      </c:bar3DChart>
      <c:catAx>
        <c:axId val="45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179935"/>
        <c:crosses val="autoZero"/>
        <c:auto val="1"/>
        <c:lblAlgn val="ctr"/>
        <c:lblOffset val="100"/>
        <c:noMultiLvlLbl val="0"/>
      </c:catAx>
      <c:valAx>
        <c:axId val="2131179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19403130164291E-2"/>
          <c:y val="0.19558922558922559"/>
          <c:w val="0.33383615242539133"/>
          <c:h val="0.72630212890055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Sheet1!$A$16:$A$20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Sheet1!$B$16:$B$20</c:f>
              <c:numCache>
                <c:formatCode>#,##0.00</c:formatCode>
                <c:ptCount val="5"/>
                <c:pt idx="0">
                  <c:v>1943187.66</c:v>
                </c:pt>
                <c:pt idx="1">
                  <c:v>1817710.82</c:v>
                </c:pt>
                <c:pt idx="2">
                  <c:v>1695427.92</c:v>
                </c:pt>
                <c:pt idx="3">
                  <c:v>1559140.36</c:v>
                </c:pt>
                <c:pt idx="4">
                  <c:v>1419735.15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1-E14B-B83A-C99097B40F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7692848"/>
        <c:axId val="1527762688"/>
      </c:barChart>
      <c:catAx>
        <c:axId val="15276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762688"/>
        <c:crosses val="autoZero"/>
        <c:auto val="1"/>
        <c:lblAlgn val="ctr"/>
        <c:lblOffset val="100"/>
        <c:noMultiLvlLbl val="0"/>
      </c:catAx>
      <c:valAx>
        <c:axId val="15277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6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Sheet1!$A$25:$A$30</c:f>
              <c:numCache>
                <c:formatCode>General</c:formatCode>
                <c:ptCount val="6"/>
                <c:pt idx="0">
                  <c:v>0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9-9844-BE09-4AEE165AE4F6}"/>
            </c:ext>
          </c:extLst>
        </c:ser>
        <c:ser>
          <c:idx val="1"/>
          <c:order val="1"/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Sheet1!$B$25:$B$30</c:f>
              <c:numCache>
                <c:formatCode>_(* #,##0_);_(* \(#,##0\);_(* "-"_);_(@_)</c:formatCode>
                <c:ptCount val="6"/>
                <c:pt idx="1">
                  <c:v>50823.64</c:v>
                </c:pt>
                <c:pt idx="2">
                  <c:v>47970.48</c:v>
                </c:pt>
                <c:pt idx="3">
                  <c:v>45162</c:v>
                </c:pt>
                <c:pt idx="4">
                  <c:v>41934.46</c:v>
                </c:pt>
                <c:pt idx="5">
                  <c:v>38568.080000000002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9-9844-BE09-4AEE165AE4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212344800"/>
        <c:axId val="1521307936"/>
        <c:axId val="0"/>
      </c:bar3DChart>
      <c:catAx>
        <c:axId val="1212344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307936"/>
        <c:crosses val="autoZero"/>
        <c:auto val="1"/>
        <c:lblAlgn val="ctr"/>
        <c:lblOffset val="100"/>
        <c:noMultiLvlLbl val="0"/>
      </c:catAx>
      <c:valAx>
        <c:axId val="152130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23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300021872265967"/>
          <c:y val="0.36574074074074081"/>
          <c:w val="0.2417773403324584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2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50800">
              <a:solidFill>
                <a:schemeClr val="lt1"/>
              </a:solidFill>
            </a:ln>
            <a:effectLst/>
            <a:sp3d contourW="50800">
              <a:contourClr>
                <a:schemeClr val="l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Sheet1!$A$34:$A$39</c:f>
              <c:numCache>
                <c:formatCode>General</c:formatCode>
                <c:ptCount val="6"/>
                <c:pt idx="0">
                  <c:v>0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E-C040-AE0B-DC58A30BAEE2}"/>
            </c:ext>
          </c:extLst>
        </c:ser>
        <c:ser>
          <c:idx val="1"/>
          <c:order val="1"/>
          <c:spPr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5400000" scaled="0"/>
            </a:gradFill>
            <a:ln w="50800">
              <a:solidFill>
                <a:schemeClr val="lt1"/>
              </a:solidFill>
            </a:ln>
            <a:effectLst/>
            <a:sp3d contourW="50800">
              <a:contourClr>
                <a:schemeClr val="lt1"/>
              </a:contourClr>
            </a:sp3d>
          </c:spPr>
          <c:invertIfNegative val="0"/>
          <c:dLbls>
            <c:dLbl>
              <c:idx val="1"/>
              <c:layout>
                <c:manualLayout>
                  <c:x val="-8.3333333333333835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E-C040-AE0B-DC58A30BAEE2}"/>
                </c:ext>
              </c:extLst>
            </c:dLbl>
            <c:dLbl>
              <c:idx val="2"/>
              <c:layout>
                <c:manualLayout>
                  <c:x val="-5.0925337632079971E-17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E-C040-AE0B-DC58A30BAEE2}"/>
                </c:ext>
              </c:extLst>
            </c:dLbl>
            <c:dLbl>
              <c:idx val="3"/>
              <c:layout>
                <c:manualLayout>
                  <c:x val="2.7777777777777779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2E-C040-AE0B-DC58A30BAEE2}"/>
                </c:ext>
              </c:extLst>
            </c:dLbl>
            <c:dLbl>
              <c:idx val="4"/>
              <c:layout>
                <c:manualLayout>
                  <c:x val="1.1111111111111112E-2"/>
                  <c:y val="-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2E-C040-AE0B-DC58A30BAEE2}"/>
                </c:ext>
              </c:extLst>
            </c:dLbl>
            <c:dLbl>
              <c:idx val="5"/>
              <c:layout>
                <c:manualLayout>
                  <c:x val="1.1111111111111009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2E-C040-AE0B-DC58A30BA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Sheet1!$B$34:$B$39</c:f>
              <c:numCache>
                <c:formatCode>0.00%</c:formatCode>
                <c:ptCount val="6"/>
                <c:pt idx="1">
                  <c:v>0.12989999999999999</c:v>
                </c:pt>
                <c:pt idx="2">
                  <c:v>0.14749999999999999</c:v>
                </c:pt>
                <c:pt idx="3">
                  <c:v>0.1489</c:v>
                </c:pt>
                <c:pt idx="4">
                  <c:v>0.1246</c:v>
                </c:pt>
                <c:pt idx="5">
                  <c:v>0.1245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2E-C040-AE0B-DC58A30BAEE2}"/>
            </c:ext>
          </c:extLst>
        </c:ser>
        <c:ser>
          <c:idx val="2"/>
          <c:order val="2"/>
          <c:spPr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5400000" scaled="0"/>
            </a:gradFill>
            <a:ln w="50800">
              <a:solidFill>
                <a:schemeClr val="lt1"/>
              </a:solidFill>
            </a:ln>
            <a:effectLst/>
            <a:sp3d contourW="50800">
              <a:contourClr>
                <a:schemeClr val="l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Sheet1!$C$34:$C$39</c:f>
              <c:numCache>
                <c:formatCode>#,##0.00</c:formatCode>
                <c:ptCount val="6"/>
                <c:pt idx="1">
                  <c:v>1943187.66</c:v>
                </c:pt>
                <c:pt idx="2" formatCode="_(* #,##0_);_(* \(#,##0\);_(* &quot;-&quot;_);_(@_)">
                  <c:v>1817776.96</c:v>
                </c:pt>
                <c:pt idx="3" formatCode="_(* #,##0_);_(* \(#,##0\);_(* &quot;-&quot;_);_(@_)">
                  <c:v>1695621.56</c:v>
                </c:pt>
                <c:pt idx="4" formatCode="_(* #,##0_);_(* \(#,##0\);_(* &quot;-&quot;_);_(@_)">
                  <c:v>1559140.36</c:v>
                </c:pt>
                <c:pt idx="5" formatCode="_(* #,##0_);_(* \(#,##0\);_(* &quot;-&quot;_);_(@_)">
                  <c:v>1419735.35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2E-C040-AE0B-DC58A30B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3998272"/>
        <c:axId val="1214344064"/>
        <c:axId val="0"/>
      </c:bar3DChart>
      <c:catAx>
        <c:axId val="1293998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344064"/>
        <c:crosses val="autoZero"/>
        <c:auto val="1"/>
        <c:lblAlgn val="ctr"/>
        <c:lblOffset val="100"/>
        <c:noMultiLvlLbl val="0"/>
      </c:catAx>
      <c:valAx>
        <c:axId val="121434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9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263-EF48-BA14-4E512A08E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Word]Sheet1'!$A$63:$A$68</c:f>
              <c:strCache>
                <c:ptCount val="6"/>
                <c:pt idx="0">
                  <c:v>PENDUDUK JAWA TENGAH   </c:v>
                </c:pt>
                <c:pt idx="1">
                  <c:v>PENDUDUK MUSLIM </c:v>
                </c:pt>
                <c:pt idx="2">
                  <c:v>PTN/PTS</c:v>
                </c:pt>
                <c:pt idx="3">
                  <c:v>PTKIN/PTKIS</c:v>
                </c:pt>
                <c:pt idx="4">
                  <c:v>DOSEN</c:v>
                </c:pt>
                <c:pt idx="5">
                  <c:v>MAHASISWA</c:v>
                </c:pt>
              </c:strCache>
            </c:strRef>
          </c:cat>
          <c:val>
            <c:numRef>
              <c:f>'[Chart in Microsoft Word]Sheet1'!$A$62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63-EF48-BA14-4E512A08ED3F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263-EF48-BA14-4E512A08E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Word]Sheet1'!$A$63:$A$68</c:f>
              <c:strCache>
                <c:ptCount val="6"/>
                <c:pt idx="0">
                  <c:v>PENDUDUK JAWA TENGAH   </c:v>
                </c:pt>
                <c:pt idx="1">
                  <c:v>PENDUDUK MUSLIM </c:v>
                </c:pt>
                <c:pt idx="2">
                  <c:v>PTN/PTS</c:v>
                </c:pt>
                <c:pt idx="3">
                  <c:v>PTKIN/PTKIS</c:v>
                </c:pt>
                <c:pt idx="4">
                  <c:v>DOSEN</c:v>
                </c:pt>
                <c:pt idx="5">
                  <c:v>MAHASISWA</c:v>
                </c:pt>
              </c:strCache>
            </c:strRef>
          </c:cat>
          <c:val>
            <c:numRef>
              <c:f>'[Chart in Microsoft Word]Sheet1'!$A$62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263-EF48-BA14-4E512A08ED3F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263-EF48-BA14-4E512A08E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Word]Sheet1'!$A$63:$A$68</c:f>
              <c:strCache>
                <c:ptCount val="6"/>
                <c:pt idx="0">
                  <c:v>PENDUDUK JAWA TENGAH   </c:v>
                </c:pt>
                <c:pt idx="1">
                  <c:v>PENDUDUK MUSLIM </c:v>
                </c:pt>
                <c:pt idx="2">
                  <c:v>PTN/PTS</c:v>
                </c:pt>
                <c:pt idx="3">
                  <c:v>PTKIN/PTKIS</c:v>
                </c:pt>
                <c:pt idx="4">
                  <c:v>DOSEN</c:v>
                </c:pt>
                <c:pt idx="5">
                  <c:v>MAHASISWA</c:v>
                </c:pt>
              </c:strCache>
            </c:strRef>
          </c:cat>
          <c:val>
            <c:numRef>
              <c:f>'[Chart in Microsoft Word]Sheet1'!$A$62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263-EF48-BA14-4E512A08ED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31004130854149"/>
          <c:y val="0.77749591609162771"/>
          <c:w val="0.66937979113431845"/>
          <c:h val="0.20290749587494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240244569443503E-2"/>
          <c:y val="8.1245691062810696E-2"/>
          <c:w val="0.90975975543055654"/>
          <c:h val="0.5429714430857433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AD-864A-BCE4-71492A3212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AD-864A-BCE4-71492A3212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AD-864A-BCE4-71492A3212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AD-864A-BCE4-71492A3212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AD-864A-BCE4-71492A3212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AD-864A-BCE4-71492A3212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AD-864A-BCE4-71492A3212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AD-864A-BCE4-71492A32121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AD-864A-BCE4-71492A32121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5AD-864A-BCE4-71492A32121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5AD-864A-BCE4-71492A32121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5AD-864A-BCE4-71492A32121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5AD-864A-BCE4-71492A32121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5AD-864A-BCE4-71492A32121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5AD-864A-BCE4-71492A321215}"/>
              </c:ext>
            </c:extLst>
          </c:dPt>
          <c:dLbls>
            <c:dLbl>
              <c:idx val="1"/>
              <c:layout>
                <c:manualLayout>
                  <c:x val="-4.9936351706036747E-2"/>
                  <c:y val="8.7145669291338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D-864A-BCE4-71492A321215}"/>
                </c:ext>
              </c:extLst>
            </c:dLbl>
            <c:dLbl>
              <c:idx val="2"/>
              <c:layout>
                <c:manualLayout>
                  <c:x val="3.644542869641295E-2"/>
                  <c:y val="-3.51895596383785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AD-864A-BCE4-71492A321215}"/>
                </c:ext>
              </c:extLst>
            </c:dLbl>
            <c:dLbl>
              <c:idx val="3"/>
              <c:layout>
                <c:manualLayout>
                  <c:x val="-3.0211115543376462E-2"/>
                  <c:y val="-2.78433945756780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AD-864A-BCE4-71492A321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DESKRIPSI!$A$2:$A$15</c:f>
              <c:strCache>
                <c:ptCount val="14"/>
                <c:pt idx="0">
                  <c:v>PENDUDUK JATENG</c:v>
                </c:pt>
                <c:pt idx="1">
                  <c:v>PENDUDUK MUSLIM</c:v>
                </c:pt>
                <c:pt idx="2">
                  <c:v>PTN/PTS</c:v>
                </c:pt>
                <c:pt idx="3">
                  <c:v>PTKIN/PTS</c:v>
                </c:pt>
                <c:pt idx="4">
                  <c:v>MAHASISWA</c:v>
                </c:pt>
                <c:pt idx="5">
                  <c:v>DOSEN</c:v>
                </c:pt>
                <c:pt idx="9">
                  <c:v>GEN-Z PEREMPUAN</c:v>
                </c:pt>
                <c:pt idx="10">
                  <c:v>GEN-Z LAKI-LAKI</c:v>
                </c:pt>
                <c:pt idx="11">
                  <c:v>MILENIAL PEREMPUAN</c:v>
                </c:pt>
                <c:pt idx="12">
                  <c:v>MILENIAL LAKI-LAKI</c:v>
                </c:pt>
                <c:pt idx="13">
                  <c:v>MAHASISWA</c:v>
                </c:pt>
              </c:strCache>
            </c:strRef>
          </c:cat>
          <c:val>
            <c:numRef>
              <c:f>DESKRIPSI!$B$2:$B$15</c:f>
              <c:numCache>
                <c:formatCode>_(* #,##0_);_(* \(#,##0\);_(* "-"_);_(@_)</c:formatCode>
                <c:ptCount val="14"/>
                <c:pt idx="0" formatCode="#,##0">
                  <c:v>38233900</c:v>
                </c:pt>
                <c:pt idx="1">
                  <c:v>36992803</c:v>
                </c:pt>
                <c:pt idx="2">
                  <c:v>237</c:v>
                </c:pt>
                <c:pt idx="3">
                  <c:v>60</c:v>
                </c:pt>
                <c:pt idx="4">
                  <c:v>778000</c:v>
                </c:pt>
                <c:pt idx="5">
                  <c:v>22427</c:v>
                </c:pt>
                <c:pt idx="9" formatCode="#,##0">
                  <c:v>4111871</c:v>
                </c:pt>
                <c:pt idx="10" formatCode="#,##0">
                  <c:v>4360369</c:v>
                </c:pt>
                <c:pt idx="11">
                  <c:v>4197290</c:v>
                </c:pt>
                <c:pt idx="12">
                  <c:v>4362459</c:v>
                </c:pt>
                <c:pt idx="13">
                  <c:v>778000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5AD-864A-BCE4-71492A3212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921034375108392E-2"/>
          <c:y val="0.79070686505471244"/>
          <c:w val="0.89844405806653038"/>
          <c:h val="0.1815153083505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86860-B961-4BA4-89D8-A28CFCF91D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551BC9D7-7A63-144B-B7B5-0F4F2CDF76C6}">
      <dgm:prSet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  <a:buNone/>
          </a:pPr>
          <a:endParaRPr lang="en-ID" b="0" i="0" u="none" dirty="0"/>
        </a:p>
      </dgm:t>
    </dgm:pt>
    <dgm:pt modelId="{40D14180-BB75-3342-A05E-452320EFE2AC}" type="parTrans" cxnId="{1CC1618E-508D-1D4F-A4FB-EEF8E0095ACF}">
      <dgm:prSet/>
      <dgm:spPr/>
      <dgm:t>
        <a:bodyPr/>
        <a:lstStyle/>
        <a:p>
          <a:endParaRPr lang="en-US"/>
        </a:p>
      </dgm:t>
    </dgm:pt>
    <dgm:pt modelId="{971981D8-DBCF-7A4E-8C86-9FBCD93E5A2F}" type="sibTrans" cxnId="{1CC1618E-508D-1D4F-A4FB-EEF8E0095ACF}">
      <dgm:prSet/>
      <dgm:spPr/>
      <dgm:t>
        <a:bodyPr/>
        <a:lstStyle/>
        <a:p>
          <a:endParaRPr lang="en-US"/>
        </a:p>
      </dgm:t>
    </dgm:pt>
    <dgm:pt modelId="{326547D9-C8A0-4F56-85B5-92CB97D867D6}" type="pres">
      <dgm:prSet presAssocID="{7C086860-B961-4BA4-89D8-A28CFCF91D47}" presName="Name0" presStyleCnt="0">
        <dgm:presLayoutVars>
          <dgm:chMax val="7"/>
          <dgm:chPref val="7"/>
          <dgm:dir/>
        </dgm:presLayoutVars>
      </dgm:prSet>
      <dgm:spPr/>
    </dgm:pt>
    <dgm:pt modelId="{BDCE9A60-2F7C-4D04-A581-B39E84B2F078}" type="pres">
      <dgm:prSet presAssocID="{7C086860-B961-4BA4-89D8-A28CFCF91D47}" presName="Name1" presStyleCnt="0"/>
      <dgm:spPr/>
    </dgm:pt>
    <dgm:pt modelId="{DC4BA8E9-C834-4FCD-B89F-5E80CC5B2D34}" type="pres">
      <dgm:prSet presAssocID="{7C086860-B961-4BA4-89D8-A28CFCF91D47}" presName="cycle" presStyleCnt="0"/>
      <dgm:spPr/>
    </dgm:pt>
    <dgm:pt modelId="{4A829189-3DFA-4B41-9F4A-B62664162898}" type="pres">
      <dgm:prSet presAssocID="{7C086860-B961-4BA4-89D8-A28CFCF91D47}" presName="srcNode" presStyleLbl="node1" presStyleIdx="0" presStyleCnt="1"/>
      <dgm:spPr/>
    </dgm:pt>
    <dgm:pt modelId="{469E9BEA-FAC7-4308-B547-AFF91D8F6F26}" type="pres">
      <dgm:prSet presAssocID="{7C086860-B961-4BA4-89D8-A28CFCF91D47}" presName="conn" presStyleLbl="parChTrans1D2" presStyleIdx="0" presStyleCnt="1"/>
      <dgm:spPr/>
    </dgm:pt>
    <dgm:pt modelId="{366C6B89-52F6-4E14-A34A-CF1CB2BD160C}" type="pres">
      <dgm:prSet presAssocID="{7C086860-B961-4BA4-89D8-A28CFCF91D47}" presName="extraNode" presStyleLbl="node1" presStyleIdx="0" presStyleCnt="1"/>
      <dgm:spPr/>
    </dgm:pt>
    <dgm:pt modelId="{B53184CE-C379-4991-96B8-7B520264182D}" type="pres">
      <dgm:prSet presAssocID="{7C086860-B961-4BA4-89D8-A28CFCF91D47}" presName="dstNode" presStyleLbl="node1" presStyleIdx="0" presStyleCnt="1"/>
      <dgm:spPr/>
    </dgm:pt>
    <dgm:pt modelId="{4B1FD810-A424-4A4D-B4E7-E58F5A430C84}" type="pres">
      <dgm:prSet presAssocID="{551BC9D7-7A63-144B-B7B5-0F4F2CDF76C6}" presName="text_1" presStyleLbl="node1" presStyleIdx="0" presStyleCnt="1" custScaleX="117413" custScaleY="208634" custLinFactNeighborX="-1291" custLinFactNeighborY="-1620">
        <dgm:presLayoutVars>
          <dgm:bulletEnabled val="1"/>
        </dgm:presLayoutVars>
      </dgm:prSet>
      <dgm:spPr/>
    </dgm:pt>
    <dgm:pt modelId="{6B629FC4-4A73-A440-ADAF-236F2E770799}" type="pres">
      <dgm:prSet presAssocID="{551BC9D7-7A63-144B-B7B5-0F4F2CDF76C6}" presName="accent_1" presStyleCnt="0"/>
      <dgm:spPr/>
    </dgm:pt>
    <dgm:pt modelId="{AC72E4D5-0FA8-4148-8EB2-ADE9D4EE9C66}" type="pres">
      <dgm:prSet presAssocID="{551BC9D7-7A63-144B-B7B5-0F4F2CDF76C6}" presName="accentRepeatNode" presStyleLbl="solidFgAcc1" presStyleIdx="0" presStyleCnt="1" custScaleX="31464" custScaleY="46022"/>
      <dgm:spPr/>
    </dgm:pt>
  </dgm:ptLst>
  <dgm:cxnLst>
    <dgm:cxn modelId="{51405F0A-1B2E-44B5-A618-C41DBEC95B42}" type="presOf" srcId="{7C086860-B961-4BA4-89D8-A28CFCF91D47}" destId="{326547D9-C8A0-4F56-85B5-92CB97D867D6}" srcOrd="0" destOrd="0" presId="urn:microsoft.com/office/officeart/2008/layout/VerticalCurvedList"/>
    <dgm:cxn modelId="{F57BF26E-0DC2-3A44-B3AC-0E83792E9C98}" type="presOf" srcId="{551BC9D7-7A63-144B-B7B5-0F4F2CDF76C6}" destId="{4B1FD810-A424-4A4D-B4E7-E58F5A430C84}" srcOrd="0" destOrd="0" presId="urn:microsoft.com/office/officeart/2008/layout/VerticalCurvedList"/>
    <dgm:cxn modelId="{1CC1618E-508D-1D4F-A4FB-EEF8E0095ACF}" srcId="{7C086860-B961-4BA4-89D8-A28CFCF91D47}" destId="{551BC9D7-7A63-144B-B7B5-0F4F2CDF76C6}" srcOrd="0" destOrd="0" parTransId="{40D14180-BB75-3342-A05E-452320EFE2AC}" sibTransId="{971981D8-DBCF-7A4E-8C86-9FBCD93E5A2F}"/>
    <dgm:cxn modelId="{3B7DD2A0-CF15-584F-B487-84527D74C253}" type="presOf" srcId="{971981D8-DBCF-7A4E-8C86-9FBCD93E5A2F}" destId="{469E9BEA-FAC7-4308-B547-AFF91D8F6F26}" srcOrd="0" destOrd="0" presId="urn:microsoft.com/office/officeart/2008/layout/VerticalCurvedList"/>
    <dgm:cxn modelId="{5C570B4D-7CC1-4319-B989-E1846EE6B9E3}" type="presParOf" srcId="{326547D9-C8A0-4F56-85B5-92CB97D867D6}" destId="{BDCE9A60-2F7C-4D04-A581-B39E84B2F078}" srcOrd="0" destOrd="0" presId="urn:microsoft.com/office/officeart/2008/layout/VerticalCurvedList"/>
    <dgm:cxn modelId="{1A1D540A-5D00-494C-91BB-C26AA5A4829E}" type="presParOf" srcId="{BDCE9A60-2F7C-4D04-A581-B39E84B2F078}" destId="{DC4BA8E9-C834-4FCD-B89F-5E80CC5B2D34}" srcOrd="0" destOrd="0" presId="urn:microsoft.com/office/officeart/2008/layout/VerticalCurvedList"/>
    <dgm:cxn modelId="{3B8FE173-3D32-4A85-883D-76249C619130}" type="presParOf" srcId="{DC4BA8E9-C834-4FCD-B89F-5E80CC5B2D34}" destId="{4A829189-3DFA-4B41-9F4A-B62664162898}" srcOrd="0" destOrd="0" presId="urn:microsoft.com/office/officeart/2008/layout/VerticalCurvedList"/>
    <dgm:cxn modelId="{02024EC5-462E-4DE8-8F86-3A2B2D70D56D}" type="presParOf" srcId="{DC4BA8E9-C834-4FCD-B89F-5E80CC5B2D34}" destId="{469E9BEA-FAC7-4308-B547-AFF91D8F6F26}" srcOrd="1" destOrd="0" presId="urn:microsoft.com/office/officeart/2008/layout/VerticalCurvedList"/>
    <dgm:cxn modelId="{17192B6F-7FDC-440D-B19D-9C9D58AD3E96}" type="presParOf" srcId="{DC4BA8E9-C834-4FCD-B89F-5E80CC5B2D34}" destId="{366C6B89-52F6-4E14-A34A-CF1CB2BD160C}" srcOrd="2" destOrd="0" presId="urn:microsoft.com/office/officeart/2008/layout/VerticalCurvedList"/>
    <dgm:cxn modelId="{C4E0E5ED-9A17-408B-8443-1489EC5702C3}" type="presParOf" srcId="{DC4BA8E9-C834-4FCD-B89F-5E80CC5B2D34}" destId="{B53184CE-C379-4991-96B8-7B520264182D}" srcOrd="3" destOrd="0" presId="urn:microsoft.com/office/officeart/2008/layout/VerticalCurvedList"/>
    <dgm:cxn modelId="{750CDDEE-0CD3-7347-AB6E-0BA9C687D315}" type="presParOf" srcId="{BDCE9A60-2F7C-4D04-A581-B39E84B2F078}" destId="{4B1FD810-A424-4A4D-B4E7-E58F5A430C84}" srcOrd="1" destOrd="0" presId="urn:microsoft.com/office/officeart/2008/layout/VerticalCurvedList"/>
    <dgm:cxn modelId="{08D98513-371C-CF47-9173-A2CB2F5A8E27}" type="presParOf" srcId="{BDCE9A60-2F7C-4D04-A581-B39E84B2F078}" destId="{6B629FC4-4A73-A440-ADAF-236F2E770799}" srcOrd="2" destOrd="0" presId="urn:microsoft.com/office/officeart/2008/layout/VerticalCurvedList"/>
    <dgm:cxn modelId="{835F876D-E00E-4F4D-B454-7E3EC8D0D341}" type="presParOf" srcId="{6B629FC4-4A73-A440-ADAF-236F2E770799}" destId="{AC72E4D5-0FA8-4148-8EB2-ADE9D4EE9C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E9BEA-FAC7-4308-B547-AFF91D8F6F26}">
      <dsp:nvSpPr>
        <dsp:cNvPr id="0" name=""/>
        <dsp:cNvSpPr/>
      </dsp:nvSpPr>
      <dsp:spPr>
        <a:xfrm>
          <a:off x="-4739766" y="-704408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FD810-A424-4A4D-B4E7-E58F5A430C84}">
      <dsp:nvSpPr>
        <dsp:cNvPr id="0" name=""/>
        <dsp:cNvSpPr/>
      </dsp:nvSpPr>
      <dsp:spPr>
        <a:xfrm>
          <a:off x="2" y="0"/>
          <a:ext cx="8208893" cy="4063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165100" rIns="165100" bIns="165100" numCol="1" spcCol="1270" anchor="ctr" anchorCtr="0">
          <a:noAutofit/>
        </a:bodyPr>
        <a:lstStyle/>
        <a:p>
          <a:pPr marL="0" lvl="0" indent="0" algn="just" defTabSz="28892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ID" sz="6500" b="0" i="0" u="none" kern="1200" dirty="0"/>
        </a:p>
      </dsp:txBody>
      <dsp:txXfrm>
        <a:off x="2" y="0"/>
        <a:ext cx="8208893" cy="4063999"/>
      </dsp:txXfrm>
    </dsp:sp>
    <dsp:sp modelId="{AC72E4D5-0FA8-4148-8EB2-ADE9D4EE9C66}">
      <dsp:nvSpPr>
        <dsp:cNvPr id="0" name=""/>
        <dsp:cNvSpPr/>
      </dsp:nvSpPr>
      <dsp:spPr>
        <a:xfrm>
          <a:off x="315918" y="1471708"/>
          <a:ext cx="766112" cy="11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28237-6E84-D342-9F85-CC4BF34753F9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54212-3F03-A945-9970-AC86965B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54212-3F03-A945-9970-AC86965B9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08242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52425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1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360113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14884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90781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90696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8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8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146344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7668354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45061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27546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0" indent="0">
              <a:buNone/>
              <a:defRPr sz="900"/>
            </a:lvl4pPr>
            <a:lvl5pPr marL="1828508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8" indent="0">
              <a:buNone/>
              <a:defRPr sz="900"/>
            </a:lvl8pPr>
            <a:lvl9pPr marL="36570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4434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0" indent="0">
              <a:buNone/>
              <a:defRPr sz="2000"/>
            </a:lvl4pPr>
            <a:lvl5pPr marL="1828508" indent="0">
              <a:buNone/>
              <a:defRPr sz="2000"/>
            </a:lvl5pPr>
            <a:lvl6pPr marL="2285633" indent="0">
              <a:buNone/>
              <a:defRPr sz="2000"/>
            </a:lvl6pPr>
            <a:lvl7pPr marL="2742760" indent="0">
              <a:buNone/>
              <a:defRPr sz="2000"/>
            </a:lvl7pPr>
            <a:lvl8pPr marL="3199888" indent="0">
              <a:buNone/>
              <a:defRPr sz="2000"/>
            </a:lvl8pPr>
            <a:lvl9pPr marL="3657016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0" indent="0">
              <a:buNone/>
              <a:defRPr sz="900"/>
            </a:lvl4pPr>
            <a:lvl5pPr marL="1828508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8" indent="0">
              <a:buNone/>
              <a:defRPr sz="900"/>
            </a:lvl8pPr>
            <a:lvl9pPr marL="36570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7963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E899-E44C-4F34-A228-1DA0E85FBB94}" type="datetimeFigureOut">
              <a:rPr lang="id-ID" smtClean="0"/>
              <a:t>14/06/2026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23FD-F341-4B04-92AB-7C750198BC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6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2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4" indent="-342844" algn="l" defTabSz="9142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5" algn="l" defTabSz="9142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6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4" algn="l" defTabSz="9142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4" algn="l" defTabSz="9142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4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6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3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6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61360"/>
            <a:ext cx="9144000" cy="1225021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PERAN PELASKU USAHA SYARIAH DAN PEREKONOMIAN DAERAH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4" y="3042169"/>
            <a:ext cx="6408712" cy="461649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d-I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Syafiq </a:t>
            </a:r>
            <a:r>
              <a:rPr lang="id-ID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Mahmadah</a:t>
            </a:r>
            <a:r>
              <a:rPr lang="id-I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Hanafi</a:t>
            </a:r>
          </a:p>
        </p:txBody>
      </p:sp>
    </p:spTree>
    <p:extLst>
      <p:ext uri="{BB962C8B-B14F-4D97-AF65-F5344CB8AC3E}">
        <p14:creationId xmlns:p14="http://schemas.microsoft.com/office/powerpoint/2010/main" val="221932880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077D-0200-04AC-A187-F6645B6F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6059016" cy="952500"/>
          </a:xfrm>
        </p:spPr>
        <p:txBody>
          <a:bodyPr>
            <a:normAutofit/>
          </a:bodyPr>
          <a:lstStyle/>
          <a:p>
            <a:r>
              <a:rPr lang="en-US" sz="3600" b="1" dirty="0"/>
              <a:t>POPULASI UMKM NASIONAL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36FA-8971-B53C-C320-14BB0148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data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Data Tunggal UMKM (SIDT-UMKM), </a:t>
            </a:r>
            <a:r>
              <a:rPr lang="en-US" dirty="0" err="1"/>
              <a:t>jumlah</a:t>
            </a:r>
            <a:r>
              <a:rPr lang="en-US" dirty="0"/>
              <a:t> UMKM di Indonesia pada 31 Oktober 2025 </a:t>
            </a:r>
            <a:r>
              <a:rPr lang="en-US" dirty="0" err="1"/>
              <a:t>mencapai</a:t>
            </a:r>
            <a:r>
              <a:rPr lang="en-US" dirty="0"/>
              <a:t> 30,19 </a:t>
            </a:r>
            <a:r>
              <a:rPr lang="en-US" dirty="0" err="1"/>
              <a:t>juta</a:t>
            </a:r>
            <a:r>
              <a:rPr lang="en-US" dirty="0"/>
              <a:t>. UMKM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Jawa Barat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5,4 </a:t>
            </a:r>
            <a:r>
              <a:rPr lang="en-US" dirty="0" err="1"/>
              <a:t>juta</a:t>
            </a:r>
            <a:r>
              <a:rPr lang="en-US" dirty="0"/>
              <a:t>, Jawa Timur 4,58 </a:t>
            </a:r>
            <a:r>
              <a:rPr lang="en-US" dirty="0" err="1"/>
              <a:t>juta</a:t>
            </a:r>
            <a:r>
              <a:rPr lang="en-US" dirty="0"/>
              <a:t>, dan Jawa Tengah </a:t>
            </a:r>
            <a:r>
              <a:rPr lang="en-US" dirty="0" err="1"/>
              <a:t>sebanyak</a:t>
            </a:r>
            <a:r>
              <a:rPr lang="en-US" dirty="0"/>
              <a:t> 4,45 </a:t>
            </a:r>
            <a:r>
              <a:rPr lang="en-US" dirty="0" err="1"/>
              <a:t>juta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383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2765-05F9-82CD-940A-D79A9525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204"/>
            <a:ext cx="6059016" cy="628122"/>
          </a:xfrm>
        </p:spPr>
        <p:txBody>
          <a:bodyPr>
            <a:normAutofit fontScale="90000"/>
          </a:bodyPr>
          <a:lstStyle/>
          <a:p>
            <a:r>
              <a:rPr lang="en-ID" sz="2400" kern="0" dirty="0" err="1"/>
              <a:t>Jumlah</a:t>
            </a:r>
            <a:r>
              <a:rPr lang="en-ID" sz="2400" kern="0" dirty="0"/>
              <a:t> Usaha </a:t>
            </a:r>
            <a:r>
              <a:rPr lang="en-ID" sz="2400" kern="0" dirty="0" err="1"/>
              <a:t>Mikro</a:t>
            </a:r>
            <a:r>
              <a:rPr lang="en-ID" sz="2400" kern="0" dirty="0"/>
              <a:t>, Kecil, dan </a:t>
            </a:r>
            <a:r>
              <a:rPr lang="en-ID" sz="2400" kern="0" dirty="0" err="1"/>
              <a:t>Menengah</a:t>
            </a:r>
            <a:r>
              <a:rPr lang="en-ID" sz="2400" kern="0" dirty="0"/>
              <a:t> </a:t>
            </a:r>
            <a:br>
              <a:rPr lang="en-ID" sz="2400" kern="0" dirty="0"/>
            </a:br>
            <a:r>
              <a:rPr lang="en-ID" sz="2400" kern="0" dirty="0" err="1"/>
              <a:t>Binaan</a:t>
            </a:r>
            <a:r>
              <a:rPr lang="en-ID" sz="2400" kern="0" dirty="0"/>
              <a:t> </a:t>
            </a:r>
            <a:r>
              <a:rPr lang="en-ID" sz="2400" kern="0" dirty="0" err="1"/>
              <a:t>Provinsi</a:t>
            </a:r>
            <a:r>
              <a:rPr lang="en-ID" sz="2400" kern="0" dirty="0"/>
              <a:t> Jawa Tengah</a:t>
            </a:r>
            <a:endParaRPr lang="en-US" sz="24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E49AA8E-F162-2F10-62BB-DAB9316D7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058362"/>
              </p:ext>
            </p:extLst>
          </p:nvPr>
        </p:nvGraphicFramePr>
        <p:xfrm>
          <a:off x="457200" y="13335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7088">
                  <a:extLst>
                    <a:ext uri="{9D8B030D-6E8A-4147-A177-3AD203B41FA5}">
                      <a16:colId xmlns:a16="http://schemas.microsoft.com/office/drawing/2014/main" val="3044291318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589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ID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Usaha </a:t>
                      </a:r>
                      <a:r>
                        <a:rPr lang="en-ID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</a:t>
                      </a:r>
                      <a:r>
                        <a:rPr lang="en-ID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Kecil, dan </a:t>
                      </a:r>
                      <a:r>
                        <a:rPr lang="en-ID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Menengah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3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UMKM (unit)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198.788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6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Produksi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/Non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Pertanian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(unit)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80.855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8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Pertanian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(unit)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28.582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7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Perdagangan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(unit)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67.412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5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1.d Jasa (unit)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21.939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5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Kerja (orang)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1.379.349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6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Aset (</a:t>
                      </a:r>
                      <a:r>
                        <a:rPr lang="en-ID" sz="1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milliar</a:t>
                      </a: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Rp)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39.675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67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Omset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milliar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Rp)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endParaRPr lang="en-ID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69.918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770882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8A3E-9E5C-3D92-1020-5B1DCED0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80997"/>
          </a:xfrm>
        </p:spPr>
        <p:txBody>
          <a:bodyPr>
            <a:normAutofit fontScale="90000"/>
          </a:bodyPr>
          <a:lstStyle/>
          <a:p>
            <a:r>
              <a:rPr lang="en-US" dirty="0"/>
              <a:t>PERAN UMKM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5B5C-CA9B-4224-3328-E97639C8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9268"/>
            <a:ext cx="8507288" cy="4335870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 err="1"/>
              <a:t>Menggerakkan</a:t>
            </a:r>
            <a:r>
              <a:rPr lang="en-US" sz="4000" b="1" dirty="0"/>
              <a:t> Ekonomi Lokal</a:t>
            </a:r>
          </a:p>
          <a:p>
            <a:pPr marL="0" indent="0">
              <a:buNone/>
            </a:pPr>
            <a:r>
              <a:rPr lang="en-US" sz="4000" b="1" dirty="0"/>
              <a:t>         Kehadiran UMKM di </a:t>
            </a:r>
            <a:r>
              <a:rPr lang="en-US" sz="4000" b="1" dirty="0" err="1"/>
              <a:t>daerah</a:t>
            </a:r>
            <a:r>
              <a:rPr lang="en-US" sz="4000" b="1" dirty="0"/>
              <a:t> </a:t>
            </a:r>
            <a:r>
              <a:rPr lang="en-US" sz="4000" b="1" dirty="0" err="1"/>
              <a:t>bisa</a:t>
            </a:r>
            <a:r>
              <a:rPr lang="en-US" sz="4000" b="1" dirty="0"/>
              <a:t> </a:t>
            </a:r>
            <a:r>
              <a:rPr lang="en-US" sz="4000" b="1" dirty="0" err="1"/>
              <a:t>menjaga</a:t>
            </a:r>
            <a:r>
              <a:rPr lang="en-US" sz="4000" b="1" dirty="0"/>
              <a:t> uang </a:t>
            </a:r>
            <a:r>
              <a:rPr lang="en-US" sz="4000" b="1" dirty="0" err="1"/>
              <a:t>tetap</a:t>
            </a:r>
            <a:r>
              <a:rPr lang="en-US" sz="4000" b="1" dirty="0"/>
              <a:t> </a:t>
            </a:r>
            <a:r>
              <a:rPr lang="en-US" sz="4000" b="1" dirty="0" err="1"/>
              <a:t>berputar</a:t>
            </a:r>
            <a:r>
              <a:rPr lang="en-US" sz="4000" b="1" dirty="0"/>
              <a:t> di wilayah </a:t>
            </a:r>
            <a:r>
              <a:rPr lang="en-US" sz="4000" b="1" dirty="0" err="1"/>
              <a:t>mereka</a:t>
            </a:r>
            <a:r>
              <a:rPr lang="en-US" sz="4000" b="1" dirty="0"/>
              <a:t> </a:t>
            </a:r>
            <a:r>
              <a:rPr lang="en-US" sz="4000" b="1" dirty="0" err="1"/>
              <a:t>sendiri</a:t>
            </a:r>
            <a:r>
              <a:rPr lang="en-US" sz="4000" b="1" dirty="0"/>
              <a:t>.            	Toko oleh-oleh, </a:t>
            </a:r>
            <a:r>
              <a:rPr lang="en-US" sz="4000" b="1" dirty="0" err="1"/>
              <a:t>kerajinan</a:t>
            </a:r>
            <a:r>
              <a:rPr lang="en-US" sz="4000" b="1" dirty="0"/>
              <a:t>, </a:t>
            </a:r>
            <a:r>
              <a:rPr lang="en-US" sz="4000" b="1" dirty="0" err="1"/>
              <a:t>makanan</a:t>
            </a:r>
            <a:r>
              <a:rPr lang="en-US" sz="4000" b="1" dirty="0"/>
              <a:t> </a:t>
            </a:r>
            <a:r>
              <a:rPr lang="en-US" sz="4000" b="1" dirty="0" err="1"/>
              <a:t>olahan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Menciptakan Lapangan </a:t>
            </a:r>
            <a:r>
              <a:rPr lang="en-US" sz="4000" b="1" dirty="0" err="1"/>
              <a:t>Kerja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         Kehadiran UMKM di </a:t>
            </a:r>
            <a:r>
              <a:rPr lang="en-US" sz="4000" b="1" dirty="0" err="1"/>
              <a:t>daerah</a:t>
            </a:r>
            <a:r>
              <a:rPr lang="en-US" sz="4000" b="1" dirty="0"/>
              <a:t> </a:t>
            </a:r>
            <a:r>
              <a:rPr lang="en-US" sz="4000" b="1" dirty="0" err="1"/>
              <a:t>tentu</a:t>
            </a:r>
            <a:r>
              <a:rPr lang="en-US" sz="4000" b="1" dirty="0"/>
              <a:t> </a:t>
            </a:r>
            <a:r>
              <a:rPr lang="en-US" sz="4000" b="1" dirty="0" err="1"/>
              <a:t>turut</a:t>
            </a:r>
            <a:r>
              <a:rPr lang="en-US" sz="4000" b="1" dirty="0"/>
              <a:t> </a:t>
            </a:r>
            <a:r>
              <a:rPr lang="en-US" sz="4000" b="1" dirty="0" err="1"/>
              <a:t>menyerap</a:t>
            </a:r>
            <a:r>
              <a:rPr lang="en-US" sz="4000" b="1" dirty="0"/>
              <a:t> </a:t>
            </a:r>
            <a:r>
              <a:rPr lang="en-US" sz="4000" b="1" dirty="0" err="1"/>
              <a:t>banyak</a:t>
            </a:r>
            <a:r>
              <a:rPr lang="en-US" sz="4000" b="1" dirty="0"/>
              <a:t> </a:t>
            </a:r>
            <a:r>
              <a:rPr lang="en-US" sz="4000" b="1" dirty="0" err="1"/>
              <a:t>tenaga</a:t>
            </a:r>
            <a:r>
              <a:rPr lang="en-US" sz="4000" b="1" dirty="0"/>
              <a:t> </a:t>
            </a:r>
            <a:r>
              <a:rPr lang="en-US" sz="4000" b="1" dirty="0" err="1"/>
              <a:t>kerja</a:t>
            </a:r>
            <a:r>
              <a:rPr lang="en-US" sz="4000" b="1" dirty="0"/>
              <a:t> </a:t>
            </a:r>
            <a:r>
              <a:rPr lang="en-US" sz="4000" b="1" dirty="0" err="1"/>
              <a:t>lokal</a:t>
            </a:r>
            <a:r>
              <a:rPr lang="en-US" sz="4000" b="1" dirty="0"/>
              <a:t>, </a:t>
            </a:r>
            <a:r>
              <a:rPr lang="en-US" sz="4000" b="1" dirty="0" err="1"/>
              <a:t>seperti</a:t>
            </a:r>
            <a:r>
              <a:rPr lang="en-US" sz="4000" b="1" dirty="0"/>
              <a:t>; </a:t>
            </a:r>
            <a:r>
              <a:rPr lang="en-US" sz="4000" b="1" dirty="0" err="1"/>
              <a:t>pertanian</a:t>
            </a:r>
            <a:r>
              <a:rPr lang="en-US" sz="4000" b="1" dirty="0"/>
              <a:t>, </a:t>
            </a:r>
            <a:r>
              <a:rPr lang="en-US" sz="4000" b="1" dirty="0" err="1"/>
              <a:t>perikanan</a:t>
            </a:r>
            <a:r>
              <a:rPr lang="en-US" sz="4000" b="1" dirty="0"/>
              <a:t>, home </a:t>
            </a:r>
            <a:r>
              <a:rPr lang="en-US" sz="4000" b="1" dirty="0" err="1"/>
              <a:t>industri</a:t>
            </a:r>
            <a:endParaRPr lang="en-US" sz="4000" b="1" dirty="0"/>
          </a:p>
          <a:p>
            <a:r>
              <a:rPr lang="en-US" sz="4000" b="1" dirty="0" err="1"/>
              <a:t>Melestarikan</a:t>
            </a:r>
            <a:r>
              <a:rPr lang="en-US" sz="4000" b="1" dirty="0"/>
              <a:t> </a:t>
            </a:r>
            <a:r>
              <a:rPr lang="en-US" sz="4000" b="1" dirty="0" err="1"/>
              <a:t>Produk</a:t>
            </a:r>
            <a:r>
              <a:rPr lang="en-US" sz="4000" b="1" dirty="0"/>
              <a:t> Lokal</a:t>
            </a:r>
          </a:p>
          <a:p>
            <a:pPr marL="0" indent="0">
              <a:buNone/>
            </a:pPr>
            <a:r>
              <a:rPr lang="en-US" sz="4000" b="1" dirty="0"/>
              <a:t>        </a:t>
            </a:r>
            <a:r>
              <a:rPr lang="en-US" sz="4000" b="1" dirty="0" err="1"/>
              <a:t>Kehadiran</a:t>
            </a:r>
            <a:r>
              <a:rPr lang="en-US" sz="4000" b="1" dirty="0"/>
              <a:t> UMKM juga </a:t>
            </a:r>
            <a:r>
              <a:rPr lang="en-US" sz="4000" b="1" dirty="0" err="1"/>
              <a:t>turut</a:t>
            </a:r>
            <a:r>
              <a:rPr lang="en-US" sz="4000" b="1" dirty="0"/>
              <a:t> </a:t>
            </a:r>
            <a:r>
              <a:rPr lang="en-US" sz="4000" b="1" dirty="0" err="1"/>
              <a:t>mempromosikan</a:t>
            </a:r>
            <a:r>
              <a:rPr lang="en-US" sz="4000" b="1" dirty="0"/>
              <a:t> dan </a:t>
            </a:r>
            <a:r>
              <a:rPr lang="en-US" sz="4000" b="1" dirty="0" err="1"/>
              <a:t>melestarikan</a:t>
            </a:r>
            <a:r>
              <a:rPr lang="en-US" sz="4000" b="1" dirty="0"/>
              <a:t> </a:t>
            </a:r>
            <a:r>
              <a:rPr lang="en-US" sz="4000" b="1" dirty="0" err="1"/>
              <a:t>produk</a:t>
            </a:r>
            <a:r>
              <a:rPr lang="en-US" sz="4000" b="1" dirty="0"/>
              <a:t> </a:t>
            </a:r>
            <a:r>
              <a:rPr lang="en-US" sz="4000" b="1" dirty="0" err="1"/>
              <a:t>lokal</a:t>
            </a:r>
            <a:r>
              <a:rPr lang="en-US" sz="4000" b="1" dirty="0"/>
              <a:t>, </a:t>
            </a:r>
            <a:r>
              <a:rPr lang="en-US" sz="4000" b="1" dirty="0" err="1"/>
              <a:t>seperti</a:t>
            </a:r>
            <a:r>
              <a:rPr lang="en-US" sz="4000" b="1" dirty="0"/>
              <a:t>           </a:t>
            </a:r>
            <a:r>
              <a:rPr lang="en-US" sz="4000" b="1" dirty="0" err="1"/>
              <a:t>kerajinan</a:t>
            </a:r>
            <a:r>
              <a:rPr lang="en-US" sz="4000" b="1" dirty="0"/>
              <a:t>        	</a:t>
            </a:r>
            <a:r>
              <a:rPr lang="en-US" sz="4000" b="1" dirty="0" err="1"/>
              <a:t>tangan</a:t>
            </a:r>
            <a:r>
              <a:rPr lang="en-US" sz="4000" b="1" dirty="0"/>
              <a:t>, </a:t>
            </a:r>
            <a:r>
              <a:rPr lang="en-US" sz="4000" b="1" dirty="0" err="1"/>
              <a:t>kuliner</a:t>
            </a:r>
            <a:r>
              <a:rPr lang="en-US" sz="4000" b="1" dirty="0"/>
              <a:t> </a:t>
            </a:r>
            <a:r>
              <a:rPr lang="en-US" sz="4000" b="1" dirty="0" err="1"/>
              <a:t>khas</a:t>
            </a:r>
            <a:r>
              <a:rPr lang="en-US" sz="4000" b="1" dirty="0"/>
              <a:t>, dan </a:t>
            </a:r>
            <a:r>
              <a:rPr lang="en-US" sz="4000" b="1" dirty="0" err="1"/>
              <a:t>sumber</a:t>
            </a:r>
            <a:r>
              <a:rPr lang="en-US" sz="4000" b="1" dirty="0"/>
              <a:t> </a:t>
            </a:r>
            <a:r>
              <a:rPr lang="en-US" sz="4000" b="1" dirty="0" err="1"/>
              <a:t>daya</a:t>
            </a:r>
            <a:r>
              <a:rPr lang="en-US" sz="4000" b="1" dirty="0"/>
              <a:t> </a:t>
            </a:r>
            <a:r>
              <a:rPr lang="en-US" sz="4000" b="1" dirty="0" err="1"/>
              <a:t>alam</a:t>
            </a:r>
            <a:r>
              <a:rPr lang="en-US" sz="4000" b="1" dirty="0"/>
              <a:t> </a:t>
            </a:r>
            <a:r>
              <a:rPr lang="en-US" sz="4000" b="1" dirty="0" err="1"/>
              <a:t>daerah</a:t>
            </a:r>
            <a:r>
              <a:rPr lang="en-US" sz="4000" b="1" dirty="0"/>
              <a:t>. Pemerataan Ekonomi dan 	</a:t>
            </a:r>
            <a:r>
              <a:rPr lang="en-US" sz="4000" b="1" dirty="0" err="1"/>
              <a:t>Pemberdayaan</a:t>
            </a:r>
            <a:r>
              <a:rPr lang="en-US" sz="4000" b="1" dirty="0"/>
              <a:t> Masyarakat.</a:t>
            </a:r>
          </a:p>
          <a:p>
            <a:pPr marL="0" indent="0">
              <a:buNone/>
            </a:pPr>
            <a:r>
              <a:rPr lang="en-US" sz="4000" b="1" dirty="0"/>
              <a:t>.     </a:t>
            </a:r>
            <a:r>
              <a:rPr lang="en-US" sz="4000" b="1" dirty="0" err="1"/>
              <a:t>Menumbuhkan</a:t>
            </a:r>
            <a:r>
              <a:rPr lang="en-US" sz="4000" b="1" dirty="0"/>
              <a:t> </a:t>
            </a:r>
            <a:r>
              <a:rPr lang="en-US" sz="4000" b="1" dirty="0" err="1"/>
              <a:t>kreatifitas</a:t>
            </a:r>
            <a:r>
              <a:rPr lang="en-US" sz="4000" b="1" dirty="0"/>
              <a:t> </a:t>
            </a:r>
            <a:r>
              <a:rPr lang="en-US" sz="4000" b="1" dirty="0" err="1"/>
              <a:t>bidang</a:t>
            </a:r>
            <a:r>
              <a:rPr lang="en-US" sz="4000" b="1" dirty="0"/>
              <a:t> </a:t>
            </a:r>
            <a:r>
              <a:rPr lang="en-US" sz="4000" b="1" dirty="0" err="1"/>
              <a:t>usaha</a:t>
            </a:r>
            <a:endParaRPr lang="en-US" sz="4000" b="1" dirty="0"/>
          </a:p>
          <a:p>
            <a:r>
              <a:rPr lang="en-US" sz="4000" b="1" dirty="0"/>
              <a:t>Kehadiran UMKM di </a:t>
            </a:r>
            <a:r>
              <a:rPr lang="en-US" sz="4000" b="1" dirty="0" err="1"/>
              <a:t>berbagai</a:t>
            </a:r>
            <a:r>
              <a:rPr lang="en-US" sz="4000" b="1" dirty="0"/>
              <a:t> </a:t>
            </a:r>
            <a:r>
              <a:rPr lang="en-US" sz="4000" b="1" dirty="0" err="1"/>
              <a:t>pelosok</a:t>
            </a:r>
            <a:r>
              <a:rPr lang="en-US" sz="4000" b="1" dirty="0"/>
              <a:t> di Tanah Air </a:t>
            </a:r>
            <a:r>
              <a:rPr lang="en-US" sz="4000" b="1" dirty="0" err="1"/>
              <a:t>terbukti</a:t>
            </a:r>
            <a:r>
              <a:rPr lang="en-US" sz="4000" b="1" dirty="0"/>
              <a:t> </a:t>
            </a:r>
            <a:r>
              <a:rPr lang="en-US" sz="4000" b="1" dirty="0" err="1"/>
              <a:t>turut</a:t>
            </a:r>
            <a:r>
              <a:rPr lang="en-US" sz="4000" b="1" dirty="0"/>
              <a:t> </a:t>
            </a:r>
            <a:r>
              <a:rPr lang="en-US" sz="4000" b="1" dirty="0" err="1"/>
              <a:t>mengurangi</a:t>
            </a:r>
            <a:r>
              <a:rPr lang="en-US" sz="4000" b="1" dirty="0"/>
              <a:t> </a:t>
            </a:r>
            <a:r>
              <a:rPr lang="en-US" sz="4000" b="1" dirty="0" err="1"/>
              <a:t>kesenjangan</a:t>
            </a:r>
            <a:r>
              <a:rPr lang="en-US" sz="4000" b="1" dirty="0"/>
              <a:t> </a:t>
            </a:r>
            <a:r>
              <a:rPr lang="en-US" sz="4000" b="1" dirty="0" err="1"/>
              <a:t>ekonomi</a:t>
            </a:r>
            <a:r>
              <a:rPr lang="en-US" sz="4000" b="1" dirty="0"/>
              <a:t> </a:t>
            </a:r>
            <a:r>
              <a:rPr lang="en-US" sz="4000" b="1" dirty="0" err="1"/>
              <a:t>antara</a:t>
            </a:r>
            <a:r>
              <a:rPr lang="en-US" sz="4000" b="1" dirty="0"/>
              <a:t> </a:t>
            </a:r>
            <a:r>
              <a:rPr lang="en-US" sz="4000" b="1" dirty="0" err="1"/>
              <a:t>kota</a:t>
            </a:r>
            <a:r>
              <a:rPr lang="en-US" sz="4000" b="1" dirty="0"/>
              <a:t> dan </a:t>
            </a:r>
            <a:r>
              <a:rPr lang="en-US" sz="4000" b="1" dirty="0" err="1"/>
              <a:t>desa</a:t>
            </a:r>
            <a:r>
              <a:rPr lang="en-US" sz="4000" b="1" dirty="0"/>
              <a:t>, </a:t>
            </a:r>
            <a:r>
              <a:rPr lang="en-US" sz="4000" b="1" dirty="0" err="1"/>
              <a:t>mendorong</a:t>
            </a:r>
            <a:r>
              <a:rPr lang="en-US" sz="4000" b="1" dirty="0"/>
              <a:t> </a:t>
            </a:r>
            <a:r>
              <a:rPr lang="en-US" sz="4000" b="1" dirty="0" err="1"/>
              <a:t>kewirausahaan</a:t>
            </a:r>
            <a:r>
              <a:rPr lang="en-US" sz="4000" b="1" dirty="0"/>
              <a:t> </a:t>
            </a:r>
            <a:r>
              <a:rPr lang="en-US" sz="4000" b="1" dirty="0" err="1"/>
              <a:t>baru</a:t>
            </a:r>
            <a:r>
              <a:rPr lang="en-US" sz="4000" b="1" dirty="0"/>
              <a:t>, dan </a:t>
            </a:r>
            <a:r>
              <a:rPr lang="en-US" sz="4000" b="1" dirty="0" err="1"/>
              <a:t>meningkatkan</a:t>
            </a:r>
            <a:r>
              <a:rPr lang="en-US" sz="4000" b="1" dirty="0"/>
              <a:t> </a:t>
            </a:r>
            <a:r>
              <a:rPr lang="en-US" sz="4000" b="1" dirty="0" err="1"/>
              <a:t>kesejahteraan</a:t>
            </a:r>
            <a:r>
              <a:rPr lang="en-US" sz="4000" b="1" dirty="0"/>
              <a:t> </a:t>
            </a:r>
            <a:r>
              <a:rPr lang="en-US" sz="4000" b="1" dirty="0" err="1"/>
              <a:t>komunitas</a:t>
            </a:r>
            <a:r>
              <a:rPr lang="en-US" sz="4000" b="1" dirty="0"/>
              <a:t> </a:t>
            </a:r>
            <a:r>
              <a:rPr lang="en-US" sz="4000" b="1" dirty="0" err="1"/>
              <a:t>melalui</a:t>
            </a:r>
            <a:r>
              <a:rPr lang="en-US" sz="4000" b="1" dirty="0"/>
              <a:t> </a:t>
            </a:r>
            <a:r>
              <a:rPr lang="en-US" sz="4000" b="1" dirty="0" err="1"/>
              <a:t>peningkatan</a:t>
            </a:r>
            <a:r>
              <a:rPr lang="en-US" sz="4000" b="1" dirty="0"/>
              <a:t> </a:t>
            </a:r>
            <a:r>
              <a:rPr lang="en-US" sz="4000" b="1" dirty="0" err="1"/>
              <a:t>pendapatan</a:t>
            </a:r>
            <a:r>
              <a:rPr lang="en-US" sz="4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0482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96C8-D9D9-341F-7D72-4493653C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5987008" cy="32437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DESKRIPSI PROVINSI JAWA TENGAH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62EB64-3263-082E-14E6-0F0710D38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52148"/>
              </p:ext>
            </p:extLst>
          </p:nvPr>
        </p:nvGraphicFramePr>
        <p:xfrm>
          <a:off x="457200" y="913284"/>
          <a:ext cx="8229600" cy="41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8EF0C8-455E-3822-C8FA-05D977C7E30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2479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8178942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DESKRIPSI PROVINSI JAWA TENGAH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393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51D756-F1B8-BFBB-E982-0C34DE6A1ED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2479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39408726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DESKRIPSI PROVINSI JAWA TENGAH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951191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DA8106-FE3F-C808-ED6F-88847D827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08819"/>
              </p:ext>
            </p:extLst>
          </p:nvPr>
        </p:nvGraphicFramePr>
        <p:xfrm>
          <a:off x="611560" y="913284"/>
          <a:ext cx="7920880" cy="41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B48E81-F829-1F2A-82A2-17B4599B3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43544"/>
              </p:ext>
            </p:extLst>
          </p:nvPr>
        </p:nvGraphicFramePr>
        <p:xfrm>
          <a:off x="0" y="913284"/>
          <a:ext cx="9144000" cy="455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857544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FA5E-03AE-2066-0A87-9DD4565C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6131024" cy="61241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Strategi </a:t>
            </a:r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Pelaku</a:t>
            </a:r>
            <a:r>
              <a:rPr lang="en-US" sz="2400" b="1" dirty="0"/>
              <a:t> Usaha Syariah </a:t>
            </a:r>
            <a:br>
              <a:rPr lang="en-US" sz="2400" b="1" dirty="0"/>
            </a:br>
            <a:r>
              <a:rPr lang="en-US" sz="2400" b="1" dirty="0"/>
              <a:t>di Daerah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6974-DF70-3422-4282-D925658D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Kemudahan</a:t>
            </a:r>
            <a:r>
              <a:rPr lang="en-US" dirty="0"/>
              <a:t> Akses </a:t>
            </a:r>
            <a:r>
              <a:rPr lang="en-US" dirty="0" err="1"/>
              <a:t>Pembiayaan</a:t>
            </a:r>
            <a:r>
              <a:rPr lang="en-US" dirty="0"/>
              <a:t>: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syariah, Baitul Maal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Tamwil</a:t>
            </a:r>
            <a:r>
              <a:rPr lang="en-US" dirty="0"/>
              <a:t> (BMT), dan </a:t>
            </a:r>
            <a:r>
              <a:rPr lang="en-US" dirty="0" err="1"/>
              <a:t>perbankan</a:t>
            </a:r>
            <a:r>
              <a:rPr lang="en-US" dirty="0"/>
              <a:t> syariah.</a:t>
            </a:r>
          </a:p>
          <a:p>
            <a:r>
              <a:rPr lang="en-US" dirty="0" err="1"/>
              <a:t>Digitalisasi</a:t>
            </a:r>
            <a:r>
              <a:rPr lang="en-US" dirty="0"/>
              <a:t> dan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digital marketing,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AI, dan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pasar.</a:t>
            </a:r>
          </a:p>
          <a:p>
            <a:r>
              <a:rPr lang="en-US" dirty="0" err="1"/>
              <a:t>Akselerasi</a:t>
            </a:r>
            <a:r>
              <a:rPr lang="en-US" dirty="0"/>
              <a:t> </a:t>
            </a:r>
            <a:r>
              <a:rPr lang="en-US" dirty="0" err="1"/>
              <a:t>Legalitas</a:t>
            </a:r>
            <a:r>
              <a:rPr lang="en-US" dirty="0"/>
              <a:t> dan </a:t>
            </a:r>
            <a:r>
              <a:rPr lang="en-US" dirty="0" err="1"/>
              <a:t>Sertifikasi</a:t>
            </a:r>
            <a:r>
              <a:rPr lang="en-US" dirty="0"/>
              <a:t>: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dan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Halal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r>
              <a:rPr lang="en-US" dirty="0" err="1"/>
              <a:t>Ekosistem</a:t>
            </a:r>
            <a:r>
              <a:rPr lang="en-US" dirty="0"/>
              <a:t> Ekonomi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: </a:t>
            </a:r>
            <a:r>
              <a:rPr lang="en-US" dirty="0" err="1"/>
              <a:t>Sinergi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Desa/</a:t>
            </a:r>
            <a:r>
              <a:rPr lang="en-US" dirty="0" err="1"/>
              <a:t>Kelurahan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sentra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halal </a:t>
            </a:r>
            <a:r>
              <a:rPr lang="en-US" dirty="0" err="1"/>
              <a:t>daerah</a:t>
            </a:r>
            <a:r>
              <a:rPr lang="en-US" dirty="0"/>
              <a:t> guna </a:t>
            </a:r>
            <a:r>
              <a:rPr lang="en-US" dirty="0" err="1"/>
              <a:t>memperkuat</a:t>
            </a:r>
            <a:r>
              <a:rPr lang="en-US" dirty="0"/>
              <a:t>, OPOP, OVOP,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pasok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dan </a:t>
            </a: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082672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7F70-1924-5799-6B5C-F2C71C37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540402"/>
          </a:xfrm>
        </p:spPr>
        <p:txBody>
          <a:bodyPr>
            <a:normAutofit/>
          </a:bodyPr>
          <a:lstStyle/>
          <a:p>
            <a:r>
              <a:rPr lang="en-US" sz="2800" dirty="0"/>
              <a:t>DAYA TAHAN UMKM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2D345-767A-1D9F-C922-94C0BF3C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/>
          <a:lstStyle/>
          <a:p>
            <a:r>
              <a:rPr lang="en-US" b="1" dirty="0"/>
              <a:t>PENGEMBANGAN USAHA BERBASIS PASAR (GEN-Z, MILENIAL)</a:t>
            </a:r>
          </a:p>
          <a:p>
            <a:r>
              <a:rPr lang="en-US" b="1" dirty="0"/>
              <a:t>TI, AI, PEMASARAN DIGITAL.</a:t>
            </a:r>
          </a:p>
          <a:p>
            <a:r>
              <a:rPr lang="en-US" b="1" dirty="0"/>
              <a:t>PRODUK YANG UNIK</a:t>
            </a:r>
          </a:p>
          <a:p>
            <a:r>
              <a:rPr lang="en-US" b="1" dirty="0"/>
              <a:t>HARGA KOMPETITIF</a:t>
            </a:r>
          </a:p>
          <a:p>
            <a:r>
              <a:rPr lang="en-US" b="1" dirty="0"/>
              <a:t>PEMASARAN UNIK</a:t>
            </a:r>
          </a:p>
        </p:txBody>
      </p:sp>
    </p:spTree>
    <p:extLst>
      <p:ext uri="{BB962C8B-B14F-4D97-AF65-F5344CB8AC3E}">
        <p14:creationId xmlns:p14="http://schemas.microsoft.com/office/powerpoint/2010/main" val="1462775331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AD30-AFE5-0901-8D56-0B8E93AF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657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TANTANGAN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A8034E-228A-28BA-8202-8AEF77289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18870"/>
              </p:ext>
            </p:extLst>
          </p:nvPr>
        </p:nvGraphicFramePr>
        <p:xfrm>
          <a:off x="457200" y="5032752"/>
          <a:ext cx="8229600" cy="36576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162307189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7578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761641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9495191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1627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0">
                          <a:effectLst/>
                        </a:rPr>
                        <a:t>JAWA TENGAH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183.679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145.296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38.383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dirty="0">
                          <a:effectLst/>
                        </a:rPr>
                        <a:t>79,103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1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161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DE71FC-C6A0-13A5-5A0A-4BB4287E29B0}"/>
              </a:ext>
            </a:extLst>
          </p:cNvPr>
          <p:cNvSpPr txBox="1"/>
          <p:nvPr/>
        </p:nvSpPr>
        <p:spPr>
          <a:xfrm>
            <a:off x="459741" y="1489347"/>
            <a:ext cx="8227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ID" sz="2800" b="1" dirty="0"/>
              <a:t>HALAL BELUM DILIHAT SEBAGAI LIFE STYLE, GAYA HIDUP SEHAT, HIGIENIS, DAN JAMINAN KEPASTIAN.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ID" sz="2800" b="1" dirty="0"/>
              <a:t>HALAL DILIHAT DARI KEBIASAAN BUKAN DARI LEGITIMASI FORMAL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ID" sz="2800" b="1" dirty="0"/>
              <a:t>HALAL DAN OMZET PENJUALAN.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ID" sz="2800" b="1" dirty="0"/>
              <a:t>HUBUNGAN EKOSISTEM EKONOMI ISLAM (HALAL LIFE STYLE) SECARA MENYELURUH</a:t>
            </a:r>
            <a:r>
              <a:rPr lang="en-ID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3622670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E4BB-8E03-E6B9-9BFA-809E226E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7265-9865-5A5B-4A49-F6AE2D2F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endParaRPr lang="en-US" sz="54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marL="0" indent="0" algn="ctr">
              <a:buNone/>
            </a:pPr>
            <a:r>
              <a:rPr lang="en-US" sz="54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Terima</a:t>
            </a:r>
            <a:r>
              <a:rPr lang="en-US" sz="5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279098926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42901"/>
            <a:ext cx="7772400" cy="2418655"/>
          </a:xfrm>
        </p:spPr>
        <p:txBody>
          <a:bodyPr>
            <a:normAutofit fontScale="90000"/>
          </a:bodyPr>
          <a:lstStyle/>
          <a:p>
            <a:r>
              <a:rPr lang="id-ID" sz="1800"/>
              <a:t>- </a:t>
            </a:r>
            <a:br>
              <a:rPr lang="id-ID" sz="1800"/>
            </a:br>
            <a:br>
              <a:rPr lang="id-ID" sz="1800"/>
            </a:br>
            <a:br>
              <a:rPr lang="id-ID" sz="1800"/>
            </a:br>
            <a:br>
              <a:rPr lang="id-ID" sz="1800"/>
            </a:br>
            <a:r>
              <a:rPr lang="id-ID" sz="2200" b="1"/>
              <a:t>BEBERAPA PENELITIAN MENUNJUKKAN BAHWA PERTUMBUHAN INDUSTRI EKONOMI MENGALAMI PERTUMBUHAN YANG SIGNIFIKAN</a:t>
            </a:r>
            <a:br>
              <a:rPr lang="id-ID" sz="2200" b="1"/>
            </a:br>
            <a:br>
              <a:rPr lang="id-ID" sz="1800"/>
            </a:br>
            <a:r>
              <a:rPr lang="id-ID" sz="1800"/>
              <a:t>Market Snapshot: Halal Products Growth 2026–2033 (</a:t>
            </a:r>
            <a:r>
              <a:rPr lang="en-US" sz="1200"/>
              <a:t>PRODUCT REGISTRATION INDONESIA)</a:t>
            </a:r>
            <a:br>
              <a:rPr lang="en-US" sz="1800"/>
            </a:br>
            <a:br>
              <a:rPr lang="id-ID" sz="1800"/>
            </a:br>
            <a:br>
              <a:rPr lang="id-ID" sz="1800"/>
            </a:br>
            <a:br>
              <a:rPr lang="id-ID" sz="3600"/>
            </a:br>
            <a:endParaRPr lang="id-ID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53F7E-A076-72C2-1162-C6387EBE4629}"/>
              </a:ext>
            </a:extLst>
          </p:cNvPr>
          <p:cNvSpPr txBox="1"/>
          <p:nvPr/>
        </p:nvSpPr>
        <p:spPr>
          <a:xfrm>
            <a:off x="683568" y="48123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PENDAHULUAN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F34DEC-3121-CF80-2E3F-12AAF09AC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92565"/>
              </p:ext>
            </p:extLst>
          </p:nvPr>
        </p:nvGraphicFramePr>
        <p:xfrm>
          <a:off x="1293168" y="2569468"/>
          <a:ext cx="6553200" cy="229743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342421979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297744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>
                          <a:solidFill>
                            <a:schemeClr val="tx1"/>
                          </a:solidFill>
                          <a:effectLst/>
                        </a:rPr>
                        <a:t>Details</a:t>
                      </a:r>
                      <a:endParaRPr lang="en-ID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46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Market Size (2026)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>
                          <a:solidFill>
                            <a:schemeClr val="tx1"/>
                          </a:solidFill>
                          <a:effectLst/>
                        </a:rPr>
                        <a:t>USD 2.3 Trillion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Projected Value (2033)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>
                          <a:solidFill>
                            <a:schemeClr val="tx1"/>
                          </a:solidFill>
                          <a:effectLst/>
                        </a:rPr>
                        <a:t>USD 4.5 Trillion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15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Growth Rate (CAGR)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>
                          <a:solidFill>
                            <a:schemeClr val="tx1"/>
                          </a:solidFill>
                          <a:effectLst/>
                        </a:rPr>
                        <a:t>8.5%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19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Key Segments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>
                          <a:solidFill>
                            <a:schemeClr val="tx1"/>
                          </a:solidFill>
                          <a:effectLst/>
                        </a:rPr>
                        <a:t>Food &amp; Bev, Cosmetics, Pharmaceuticals, Personal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41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effectLst/>
                        </a:rPr>
                        <a:t>Major Drivers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75000"/>
                        </a:lnSpc>
                        <a:buNone/>
                      </a:pPr>
                      <a:r>
                        <a:rPr lang="en-ID" dirty="0">
                          <a:solidFill>
                            <a:schemeClr val="tx1"/>
                          </a:solidFill>
                          <a:effectLst/>
                        </a:rPr>
                        <a:t>Mandatory Halal 2026, Gen Z Ethics, Digital Supply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58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5014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6"/>
            <a:ext cx="6300192" cy="72008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PASAR PERSEKTOR</a:t>
            </a:r>
            <a:endParaRPr lang="id-ID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6DDFF0-9FA8-8092-CA9C-F9B69CBEC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29574"/>
              </p:ext>
            </p:extLst>
          </p:nvPr>
        </p:nvGraphicFramePr>
        <p:xfrm>
          <a:off x="1187624" y="1057300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308012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6"/>
            <a:ext cx="6300192" cy="720080"/>
          </a:xfrm>
        </p:spPr>
        <p:txBody>
          <a:bodyPr>
            <a:noAutofit/>
          </a:bodyPr>
          <a:lstStyle/>
          <a:p>
            <a:r>
              <a:rPr lang="id-ID" sz="28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PROYEKSI HALAL PRODUCT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4A3F43-A83F-1049-B942-B7669575EDFA}"/>
              </a:ext>
            </a:extLst>
          </p:cNvPr>
          <p:cNvSpPr txBox="1"/>
          <p:nvPr/>
        </p:nvSpPr>
        <p:spPr>
          <a:xfrm>
            <a:off x="72008" y="985292"/>
            <a:ext cx="4499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7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4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0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08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33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60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88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16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0A85F-76F6-AC4D-9717-4E62365738F7}"/>
              </a:ext>
            </a:extLst>
          </p:cNvPr>
          <p:cNvSpPr txBox="1"/>
          <p:nvPr/>
        </p:nvSpPr>
        <p:spPr>
          <a:xfrm>
            <a:off x="4572000" y="120131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C196F7-5AA0-5CEE-0113-10DCA67B1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542900"/>
              </p:ext>
            </p:extLst>
          </p:nvPr>
        </p:nvGraphicFramePr>
        <p:xfrm>
          <a:off x="1187624" y="105730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91448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7371BD-6826-36EB-5B31-3A3034ED8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581074"/>
              </p:ext>
            </p:extLst>
          </p:nvPr>
        </p:nvGraphicFramePr>
        <p:xfrm>
          <a:off x="457200" y="982980"/>
          <a:ext cx="8229600" cy="435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336588418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35055414"/>
                    </a:ext>
                  </a:extLst>
                </a:gridCol>
                <a:gridCol w="3538736">
                  <a:extLst>
                    <a:ext uri="{9D8B030D-6E8A-4147-A177-3AD203B41FA5}">
                      <a16:colId xmlns:a16="http://schemas.microsoft.com/office/drawing/2014/main" val="1229723681"/>
                    </a:ext>
                  </a:extLst>
                </a:gridCol>
              </a:tblGrid>
              <a:tr h="773472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Google Sans"/>
                        </a:rPr>
                        <a:t>Sektor Industri Halal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oogle Sans"/>
                        </a:rPr>
                        <a:t>Peringkat</a:t>
                      </a:r>
                      <a:r>
                        <a:rPr lang="en-ID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Google Sans"/>
                        </a:rPr>
                        <a:t> (SGIE)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Google Sans"/>
                        </a:rPr>
                        <a:t>           Status Pasar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051132"/>
                  </a:ext>
                </a:extLst>
              </a:tr>
              <a:tr h="441984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Muslim Fashion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Pasar Global (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Ekspor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Utama)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69621"/>
                  </a:ext>
                </a:extLst>
              </a:tr>
              <a:tr h="448123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Halal Food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Konsumsi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Domestik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Terbesar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364055"/>
                  </a:ext>
                </a:extLst>
              </a:tr>
              <a:tr h="448123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Media &amp; Recreation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Pertumbuhan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Digital Tinggi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843761"/>
                  </a:ext>
                </a:extLst>
              </a:tr>
              <a:tr h="773472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Halal Pharma &amp; Cosmetics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Permintaan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Produk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Higienis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Meningkat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625161"/>
                  </a:ext>
                </a:extLst>
              </a:tr>
              <a:tr h="773472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Finance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Di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luar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Top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Aset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Tumbuh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,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Kapasitas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Produsen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Perlu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Ditingkatkan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86121"/>
                  </a:ext>
                </a:extLst>
              </a:tr>
              <a:tr h="448123"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Muslim-Friendly Travel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Di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luar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Top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5Mengalami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Penurunan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 Daya Saing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592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DE1956E-D9EC-B400-CDF5-0623AB2B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1236"/>
            <a:ext cx="6059016" cy="576064"/>
          </a:xfrm>
        </p:spPr>
        <p:txBody>
          <a:bodyPr>
            <a:normAutofit fontScale="90000"/>
          </a:bodyPr>
          <a:lstStyle/>
          <a:p>
            <a:r>
              <a:rPr lang="en-ID" sz="2700" b="1" dirty="0" err="1">
                <a:solidFill>
                  <a:srgbClr val="000000"/>
                </a:solidFill>
                <a:latin typeface="Google Sans"/>
              </a:rPr>
              <a:t>Ringkasan</a:t>
            </a:r>
            <a:r>
              <a:rPr lang="en-ID" sz="2700" b="1" dirty="0">
                <a:solidFill>
                  <a:srgbClr val="000000"/>
                </a:solidFill>
                <a:latin typeface="Google Sans"/>
              </a:rPr>
              <a:t> </a:t>
            </a:r>
            <a:r>
              <a:rPr lang="en-ID" sz="2700" b="1" dirty="0" err="1">
                <a:solidFill>
                  <a:srgbClr val="000000"/>
                </a:solidFill>
                <a:latin typeface="Google Sans"/>
              </a:rPr>
              <a:t>Peringkat</a:t>
            </a:r>
            <a:r>
              <a:rPr lang="en-ID" sz="2700" b="1" dirty="0">
                <a:solidFill>
                  <a:srgbClr val="000000"/>
                </a:solidFill>
                <a:latin typeface="Google Sans"/>
              </a:rPr>
              <a:t> Sektor Halal Indonesia</a:t>
            </a:r>
            <a:br>
              <a:rPr lang="en-ID" b="1" dirty="0">
                <a:solidFill>
                  <a:srgbClr val="000000"/>
                </a:solidFill>
                <a:latin typeface="Google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2000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6"/>
            <a:ext cx="6300192" cy="720080"/>
          </a:xfrm>
        </p:spPr>
        <p:txBody>
          <a:bodyPr>
            <a:normAutofit fontScale="90000"/>
          </a:bodyPr>
          <a:lstStyle/>
          <a:p>
            <a:r>
              <a:rPr lang="id-ID" dirty="0"/>
              <a:t>ASET PERSEKTOR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0564238"/>
              </p:ext>
            </p:extLst>
          </p:nvPr>
        </p:nvGraphicFramePr>
        <p:xfrm>
          <a:off x="467544" y="112930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57907C-F752-514D-898B-D3BC7DC03DC3}"/>
              </a:ext>
            </a:extLst>
          </p:cNvPr>
          <p:cNvSpPr txBox="1"/>
          <p:nvPr/>
        </p:nvSpPr>
        <p:spPr>
          <a:xfrm>
            <a:off x="6156176" y="5193694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000" i="1" dirty="0" err="1"/>
              <a:t>Buku</a:t>
            </a:r>
            <a:r>
              <a:rPr lang="en-ID" sz="1000" i="1" dirty="0"/>
              <a:t> Panduan Merdeka </a:t>
            </a:r>
            <a:r>
              <a:rPr lang="en-ID" sz="1000" i="1" dirty="0" err="1"/>
              <a:t>Belajar</a:t>
            </a:r>
            <a:r>
              <a:rPr lang="en-ID" sz="1000" i="1" dirty="0"/>
              <a:t> - </a:t>
            </a:r>
            <a:r>
              <a:rPr lang="en-ID" sz="1000" i="1" dirty="0" err="1"/>
              <a:t>Kampus</a:t>
            </a:r>
            <a:r>
              <a:rPr lang="en-ID" sz="1000" i="1" dirty="0"/>
              <a:t> Merdeka </a:t>
            </a:r>
            <a:endParaRPr lang="en-ID" sz="1000" dirty="0"/>
          </a:p>
          <a:p>
            <a:endParaRPr lang="en-US" sz="1000" dirty="0"/>
          </a:p>
        </p:txBody>
      </p:sp>
      <p:pic>
        <p:nvPicPr>
          <p:cNvPr id="5" name="Picture 4" descr="Attachment.jpeg">
            <a:extLst>
              <a:ext uri="{FF2B5EF4-FFF2-40B4-BE49-F238E27FC236}">
                <a16:creationId xmlns:a16="http://schemas.microsoft.com/office/drawing/2014/main" id="{605617F9-FAD9-E663-D727-14B542DD8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1308100"/>
            <a:ext cx="5832648" cy="36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173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BD54-41FB-9C2A-43FC-C11CDE80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6059016" cy="828434"/>
          </a:xfrm>
        </p:spPr>
        <p:txBody>
          <a:bodyPr>
            <a:normAutofit fontScale="90000"/>
          </a:bodyPr>
          <a:lstStyle/>
          <a:p>
            <a:r>
              <a:rPr lang="en-US" sz="3100" b="1" dirty="0" err="1"/>
              <a:t>Kategori</a:t>
            </a:r>
            <a:r>
              <a:rPr lang="en-US" sz="3100" b="1" dirty="0"/>
              <a:t> </a:t>
            </a:r>
            <a:r>
              <a:rPr lang="en-US" sz="3100" b="1" dirty="0" err="1"/>
              <a:t>dalam</a:t>
            </a:r>
            <a:r>
              <a:rPr lang="en-US" sz="3100" b="1" dirty="0"/>
              <a:t> </a:t>
            </a:r>
            <a:r>
              <a:rPr lang="en-US" sz="3100" b="1" dirty="0" err="1"/>
              <a:t>Katalog</a:t>
            </a:r>
            <a:r>
              <a:rPr lang="en-US" sz="3100" b="1" dirty="0"/>
              <a:t> Industri Halal</a:t>
            </a:r>
            <a:br>
              <a:rPr lang="en-US" sz="3100" b="1" dirty="0"/>
            </a:br>
            <a:r>
              <a:rPr lang="en-US" sz="1600" b="1" dirty="0"/>
              <a:t>https://</a:t>
            </a:r>
            <a:r>
              <a:rPr lang="en-US" sz="1600" b="1" dirty="0" err="1"/>
              <a:t>halal.kemenperin.go.id</a:t>
            </a:r>
            <a:r>
              <a:rPr lang="en-US" sz="1600" b="1" dirty="0"/>
              <a:t>/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BC3D6-44F0-1A69-5E52-713547E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5000" b="1" dirty="0" err="1"/>
              <a:t>Makanan</a:t>
            </a:r>
            <a:endParaRPr lang="en-US" sz="5000" b="1" dirty="0"/>
          </a:p>
          <a:p>
            <a:r>
              <a:rPr lang="en-US" sz="5000" b="1" dirty="0" err="1"/>
              <a:t>Minuman</a:t>
            </a:r>
            <a:endParaRPr lang="en-US" sz="5000" b="1" dirty="0"/>
          </a:p>
          <a:p>
            <a:r>
              <a:rPr lang="en-US" sz="5000" b="1" dirty="0"/>
              <a:t>Tekstil dan Apparel</a:t>
            </a:r>
          </a:p>
          <a:p>
            <a:r>
              <a:rPr lang="en-US" sz="5000" b="1" dirty="0"/>
              <a:t>Fashion dan Alas Kaki</a:t>
            </a:r>
          </a:p>
          <a:p>
            <a:r>
              <a:rPr lang="en-US" sz="5000" b="1" dirty="0" err="1"/>
              <a:t>Kosmetik</a:t>
            </a:r>
            <a:endParaRPr lang="en-US" sz="5000" b="1" dirty="0"/>
          </a:p>
          <a:p>
            <a:r>
              <a:rPr lang="en-US" sz="5000" b="1" dirty="0"/>
              <a:t>Farmasi</a:t>
            </a:r>
          </a:p>
          <a:p>
            <a:r>
              <a:rPr lang="en-US" sz="5000" b="1" dirty="0"/>
              <a:t>Perbekalan Kesehatan Rumah </a:t>
            </a:r>
            <a:r>
              <a:rPr lang="en-US" sz="5000" b="1" dirty="0" err="1"/>
              <a:t>Tangga</a:t>
            </a:r>
            <a:r>
              <a:rPr lang="en-US" sz="5000" b="1" dirty="0"/>
              <a:t> (PKRT)</a:t>
            </a:r>
          </a:p>
          <a:p>
            <a:r>
              <a:rPr lang="en-US" sz="5000" b="1" dirty="0" err="1"/>
              <a:t>Keramik</a:t>
            </a:r>
            <a:r>
              <a:rPr lang="en-US" sz="5000" b="1" dirty="0"/>
              <a:t> Tableware</a:t>
            </a:r>
          </a:p>
          <a:p>
            <a:r>
              <a:rPr lang="en-ID" sz="5000" b="1" dirty="0" err="1"/>
              <a:t>Kontribusi</a:t>
            </a:r>
            <a:r>
              <a:rPr lang="en-ID" sz="5000" b="1" dirty="0"/>
              <a:t> </a:t>
            </a:r>
            <a:r>
              <a:rPr lang="en-ID" sz="5000" b="1" dirty="0" err="1"/>
              <a:t>industri</a:t>
            </a:r>
            <a:r>
              <a:rPr lang="en-ID" sz="5000" b="1" dirty="0"/>
              <a:t> dan </a:t>
            </a:r>
            <a:r>
              <a:rPr lang="en-ID" sz="5000" b="1" dirty="0" err="1"/>
              <a:t>rantai</a:t>
            </a:r>
            <a:r>
              <a:rPr lang="en-ID" sz="5000" b="1" dirty="0"/>
              <a:t> </a:t>
            </a:r>
            <a:r>
              <a:rPr lang="en-ID" sz="5000" b="1" dirty="0" err="1"/>
              <a:t>nilai</a:t>
            </a:r>
            <a:r>
              <a:rPr lang="en-ID" sz="5000" b="1" dirty="0"/>
              <a:t> halal Indonesia </a:t>
            </a:r>
            <a:r>
              <a:rPr lang="en-ID" sz="5000" b="1" dirty="0" err="1"/>
              <a:t>terhadap</a:t>
            </a:r>
            <a:r>
              <a:rPr lang="en-ID" sz="5000" b="1" dirty="0"/>
              <a:t> </a:t>
            </a:r>
            <a:r>
              <a:rPr lang="en-ID" sz="5000" b="1" dirty="0" err="1"/>
              <a:t>perekonomian</a:t>
            </a:r>
            <a:r>
              <a:rPr lang="en-ID" sz="5000" b="1" dirty="0"/>
              <a:t> </a:t>
            </a:r>
            <a:r>
              <a:rPr lang="en-ID" sz="5000" b="1" dirty="0" err="1"/>
              <a:t>nasional</a:t>
            </a:r>
            <a:r>
              <a:rPr lang="en-ID" sz="5000" b="1" dirty="0"/>
              <a:t> </a:t>
            </a:r>
            <a:r>
              <a:rPr lang="en-ID" sz="5000" b="1" dirty="0" err="1"/>
              <a:t>telah</a:t>
            </a:r>
            <a:r>
              <a:rPr lang="en-ID" sz="5000" b="1" dirty="0"/>
              <a:t> </a:t>
            </a:r>
            <a:r>
              <a:rPr lang="en-ID" sz="5000" b="1" dirty="0" err="1"/>
              <a:t>mencapai</a:t>
            </a:r>
            <a:r>
              <a:rPr lang="en-ID" sz="5000" b="1" dirty="0"/>
              <a:t> Rp 4.900 </a:t>
            </a:r>
            <a:r>
              <a:rPr lang="en-ID" sz="5000" b="1" dirty="0" err="1"/>
              <a:t>triliun</a:t>
            </a:r>
            <a:r>
              <a:rPr lang="en-ID" sz="5000" b="1" dirty="0"/>
              <a:t> (</a:t>
            </a:r>
            <a:r>
              <a:rPr lang="en-ID" sz="5000" b="1" dirty="0" err="1"/>
              <a:t>sekitar</a:t>
            </a:r>
            <a:r>
              <a:rPr lang="en-ID" sz="5000" b="1" dirty="0"/>
              <a:t> 27% </a:t>
            </a:r>
            <a:r>
              <a:rPr lang="en-ID" sz="5000" b="1" dirty="0" err="1"/>
              <a:t>dari</a:t>
            </a:r>
            <a:r>
              <a:rPr lang="en-ID" sz="5000" b="1" dirty="0"/>
              <a:t> </a:t>
            </a:r>
            <a:r>
              <a:rPr lang="en-ID" sz="5000" b="1" dirty="0" err="1"/>
              <a:t>Produk</a:t>
            </a:r>
            <a:r>
              <a:rPr lang="en-ID" sz="5000" b="1" dirty="0"/>
              <a:t> </a:t>
            </a:r>
            <a:r>
              <a:rPr lang="en-ID" sz="5000" b="1" dirty="0" err="1"/>
              <a:t>Domestik</a:t>
            </a:r>
            <a:r>
              <a:rPr lang="en-ID" sz="5000" b="1" dirty="0"/>
              <a:t> Bruto/PDB). </a:t>
            </a:r>
          </a:p>
        </p:txBody>
      </p:sp>
    </p:spTree>
    <p:extLst>
      <p:ext uri="{BB962C8B-B14F-4D97-AF65-F5344CB8AC3E}">
        <p14:creationId xmlns:p14="http://schemas.microsoft.com/office/powerpoint/2010/main" val="260723989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07F4-40E5-FB6C-A575-3D8E1C89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6059016" cy="684418"/>
          </a:xfrm>
        </p:spPr>
        <p:txBody>
          <a:bodyPr>
            <a:normAutofit fontScale="90000"/>
          </a:bodyPr>
          <a:lstStyle/>
          <a:p>
            <a:r>
              <a:rPr lang="en-US" dirty="0"/>
              <a:t>PDRB JAWA TENGAH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8C3F85-CEE8-9771-B93F-6A5D5A36B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52301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ECACE3-4AC3-C914-2391-8EA8F6EDA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183199"/>
              </p:ext>
            </p:extLst>
          </p:nvPr>
        </p:nvGraphicFramePr>
        <p:xfrm>
          <a:off x="4579549" y="2137420"/>
          <a:ext cx="41072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23165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A6E7-E084-A56B-3B1A-F89CF03D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866"/>
            <a:ext cx="6336704" cy="684418"/>
          </a:xfrm>
        </p:spPr>
        <p:txBody>
          <a:bodyPr>
            <a:noAutofit/>
          </a:bodyPr>
          <a:lstStyle/>
          <a:p>
            <a:r>
              <a:rPr lang="en-US" sz="2400" b="1" dirty="0"/>
              <a:t>KONTRIBUSI UMKM TERHDAP PDRB </a:t>
            </a:r>
            <a:br>
              <a:rPr lang="en-US" sz="2400" b="1" dirty="0"/>
            </a:br>
            <a:r>
              <a:rPr lang="en-US" sz="2400" b="1" dirty="0"/>
              <a:t>JAWA TENGAH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B630AF-D540-94A5-8035-8491C3CDD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95943"/>
              </p:ext>
            </p:extLst>
          </p:nvPr>
        </p:nvGraphicFramePr>
        <p:xfrm>
          <a:off x="457200" y="913284"/>
          <a:ext cx="8229600" cy="41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230989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13043</TotalTime>
  <Words>717</Words>
  <Application>Microsoft Office PowerPoint</Application>
  <PresentationFormat>On-screen Show (16:10)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Aptos Narrow</vt:lpstr>
      <vt:lpstr>Arial</vt:lpstr>
      <vt:lpstr>Brush Script MT</vt:lpstr>
      <vt:lpstr>Calibri</vt:lpstr>
      <vt:lpstr>Calisto MT</vt:lpstr>
      <vt:lpstr>Google Sans</vt:lpstr>
      <vt:lpstr>Wingdings</vt:lpstr>
      <vt:lpstr>Office Theme</vt:lpstr>
      <vt:lpstr>PERAN PELASKU USAHA SYARIAH DAN PEREKONOMIAN DAERAH</vt:lpstr>
      <vt:lpstr>-     BEBERAPA PENELITIAN MENUNJUKKAN BAHWA PERTUMBUHAN INDUSTRI EKONOMI MENGALAMI PERTUMBUHAN YANG SIGNIFIKAN  Market Snapshot: Halal Products Growth 2026–2033 (PRODUCT REGISTRATION INDONESIA)    </vt:lpstr>
      <vt:lpstr>PASAR PERSEKTOR</vt:lpstr>
      <vt:lpstr>PROYEKSI HALAL PRODUCT </vt:lpstr>
      <vt:lpstr>Ringkasan Peringkat Sektor Halal Indonesia </vt:lpstr>
      <vt:lpstr>ASET PERSEKTOR</vt:lpstr>
      <vt:lpstr>Kategori dalam Katalog Industri Halal https://halal.kemenperin.go.id/ </vt:lpstr>
      <vt:lpstr>PDRB JAWA TENGAH</vt:lpstr>
      <vt:lpstr>KONTRIBUSI UMKM TERHDAP PDRB  JAWA TENGAH</vt:lpstr>
      <vt:lpstr>POPULASI UMKM NASIONAL</vt:lpstr>
      <vt:lpstr>Jumlah Usaha Mikro, Kecil, dan Menengah  Binaan Provinsi Jawa Tengah</vt:lpstr>
      <vt:lpstr>PERAN UMKM</vt:lpstr>
      <vt:lpstr>DESKRIPSI PROVINSI JAWA TENGAH</vt:lpstr>
      <vt:lpstr>Strategi Pengembangan Pelaku Usaha Syariah  di Daerah</vt:lpstr>
      <vt:lpstr>DAYA TAHAN UMKM</vt:lpstr>
      <vt:lpstr>TANTANGAN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Disruption</dc:title>
  <dc:creator>HAFIZH</dc:creator>
  <cp:lastModifiedBy>Arga Satya</cp:lastModifiedBy>
  <cp:revision>93</cp:revision>
  <dcterms:created xsi:type="dcterms:W3CDTF">2018-11-14T22:07:37Z</dcterms:created>
  <dcterms:modified xsi:type="dcterms:W3CDTF">2026-06-14T04:48:25Z</dcterms:modified>
</cp:coreProperties>
</file>